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1" r:id="rId2"/>
    <p:sldId id="262" r:id="rId3"/>
    <p:sldId id="260" r:id="rId4"/>
    <p:sldId id="263" r:id="rId5"/>
    <p:sldId id="330" r:id="rId6"/>
    <p:sldId id="264" r:id="rId7"/>
    <p:sldId id="267" r:id="rId8"/>
    <p:sldId id="268" r:id="rId9"/>
    <p:sldId id="269" r:id="rId10"/>
    <p:sldId id="259" r:id="rId11"/>
    <p:sldId id="274" r:id="rId12"/>
    <p:sldId id="296" r:id="rId13"/>
    <p:sldId id="343" r:id="rId14"/>
    <p:sldId id="346" r:id="rId15"/>
    <p:sldId id="342" r:id="rId16"/>
    <p:sldId id="345" r:id="rId17"/>
    <p:sldId id="34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5" r:id="rId37"/>
    <p:sldId id="293" r:id="rId38"/>
    <p:sldId id="294" r:id="rId39"/>
    <p:sldId id="339" r:id="rId40"/>
    <p:sldId id="348" r:id="rId41"/>
    <p:sldId id="297" r:id="rId42"/>
    <p:sldId id="299" r:id="rId43"/>
    <p:sldId id="300" r:id="rId44"/>
    <p:sldId id="335" r:id="rId45"/>
    <p:sldId id="301" r:id="rId46"/>
    <p:sldId id="302" r:id="rId47"/>
    <p:sldId id="304" r:id="rId48"/>
    <p:sldId id="306" r:id="rId49"/>
    <p:sldId id="308" r:id="rId50"/>
    <p:sldId id="313" r:id="rId51"/>
    <p:sldId id="309" r:id="rId52"/>
    <p:sldId id="310" r:id="rId53"/>
    <p:sldId id="311" r:id="rId54"/>
    <p:sldId id="312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5" r:id="rId66"/>
    <p:sldId id="326" r:id="rId67"/>
    <p:sldId id="347" r:id="rId68"/>
    <p:sldId id="327" r:id="rId69"/>
    <p:sldId id="328" r:id="rId70"/>
    <p:sldId id="329" r:id="rId71"/>
    <p:sldId id="324" r:id="rId72"/>
    <p:sldId id="331" r:id="rId73"/>
    <p:sldId id="332" r:id="rId74"/>
    <p:sldId id="333" r:id="rId75"/>
    <p:sldId id="338" r:id="rId76"/>
    <p:sldId id="334" r:id="rId77"/>
    <p:sldId id="337" r:id="rId78"/>
    <p:sldId id="341" r:id="rId79"/>
    <p:sldId id="350" r:id="rId80"/>
    <p:sldId id="266" r:id="rId81"/>
    <p:sldId id="336" r:id="rId82"/>
    <p:sldId id="349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000099"/>
    <a:srgbClr val="FF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2C49FD7-96AF-4685-A88B-391C6698C099}" type="datetimeFigureOut">
              <a:rPr lang="it-IT" smtClean="0"/>
              <a:t>29/05/2019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3F3B9E4-3F46-4AFB-89A9-FA02EDA81E86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1.jpe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7.jpe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9954" y="332656"/>
            <a:ext cx="607638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000099"/>
                </a:solidFill>
                <a:latin typeface="Algerian" panose="04020705040A02060702" pitchFamily="82" charset="0"/>
              </a:rPr>
              <a:t/>
            </a:r>
            <a:br>
              <a:rPr lang="it-IT" dirty="0" smtClean="0">
                <a:solidFill>
                  <a:srgbClr val="000099"/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ISTITUTO </a:t>
            </a:r>
            <a:r>
              <a:rPr lang="it-IT" sz="3600" dirty="0">
                <a:solidFill>
                  <a:srgbClr val="000099"/>
                </a:solidFill>
                <a:latin typeface="Algerian" panose="04020705040A02060702" pitchFamily="82" charset="0"/>
              </a:rPr>
              <a:t>COMPRENSIVO </a:t>
            </a:r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/>
            </a:r>
            <a:b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</a:br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PIAZZA </a:t>
            </a:r>
            <a:r>
              <a:rPr lang="it-IT" sz="3600" dirty="0">
                <a:solidFill>
                  <a:srgbClr val="000099"/>
                </a:solidFill>
                <a:latin typeface="Algerian" panose="04020705040A02060702" pitchFamily="82" charset="0"/>
              </a:rPr>
              <a:t>DE CUPIS - ROMA</a:t>
            </a:r>
            <a:r>
              <a:rPr lang="it-IT" dirty="0">
                <a:solidFill>
                  <a:srgbClr val="000099"/>
                </a:solidFill>
                <a:latin typeface="Algerian" panose="04020705040A02060702" pitchFamily="82" charset="0"/>
              </a:rPr>
              <a:t/>
            </a:r>
            <a:br>
              <a:rPr lang="it-IT" dirty="0">
                <a:solidFill>
                  <a:srgbClr val="000099"/>
                </a:solidFill>
                <a:latin typeface="Algerian" panose="04020705040A02060702" pitchFamily="82" charset="0"/>
              </a:rPr>
            </a:br>
            <a:endParaRPr lang="it-IT" dirty="0"/>
          </a:p>
        </p:txBody>
      </p:sp>
      <p:pic>
        <p:nvPicPr>
          <p:cNvPr id="3" name="Immagine 2" descr="logo basi aper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6" y="138550"/>
            <a:ext cx="1387647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00388" y="1556792"/>
            <a:ext cx="87641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dirty="0" smtClean="0">
              <a:solidFill>
                <a:srgbClr val="C00000"/>
              </a:solidFill>
              <a:latin typeface="Algerian" panose="04020705040A02060702" pitchFamily="82" charset="0"/>
            </a:endParaRPr>
          </a:p>
          <a:p>
            <a:pPr algn="ctr"/>
            <a:r>
              <a:rPr lang="it-IT" sz="80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PROGETTO </a:t>
            </a:r>
          </a:p>
          <a:p>
            <a:pPr algn="ctr"/>
            <a:r>
              <a:rPr lang="it-IT" sz="80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BASI APERTE</a:t>
            </a:r>
          </a:p>
          <a:p>
            <a:pPr algn="ctr"/>
            <a:endParaRPr lang="it-IT" sz="2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" y="5085184"/>
            <a:ext cx="91439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CLASSE IV - C</a:t>
            </a:r>
          </a:p>
          <a:p>
            <a:pPr algn="ctr"/>
            <a:r>
              <a:rPr lang="it-IT" sz="4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Plesso gioacchino gesmundo</a:t>
            </a:r>
            <a:endParaRPr lang="it-IT" sz="44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pic>
        <p:nvPicPr>
          <p:cNvPr id="6" name="Picture 2" descr="Image5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626" y="172052"/>
            <a:ext cx="1170944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0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 loop="1">
            <p:snd r:embed="rId2" name="Valzer dei Fiori.wav"/>
          </p:stSnd>
        </p:sndAc>
      </p:transition>
    </mc:Choice>
    <mc:Fallback xmlns="">
      <p:transition spd="slow">
        <p:fade/>
        <p:sndAc>
          <p:stSnd loop="1">
            <p:snd r:embed="rId5" name="Valzer dei Fior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PROGETTO BASI APERTE 2018-2019\4. Classe VC\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9" y="116632"/>
            <a:ext cx="4098215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ocuments\PROGETTO BASI APERTE 2018-2019\4. Classe VC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41" y="116632"/>
            <a:ext cx="4098216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331640" y="2508599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Boschi collinari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635495" y="3063452"/>
            <a:ext cx="2683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00CC"/>
                </a:solidFill>
              </a:rPr>
              <a:t>F</a:t>
            </a:r>
            <a:r>
              <a:rPr lang="it-IT" sz="3200" dirty="0" smtClean="0">
                <a:solidFill>
                  <a:srgbClr val="0000CC"/>
                </a:solidFill>
              </a:rPr>
              <a:t>elci rarissime</a:t>
            </a:r>
            <a:endParaRPr lang="it-IT" sz="3200" dirty="0">
              <a:solidFill>
                <a:srgbClr val="0000CC"/>
              </a:solidFill>
            </a:endParaRPr>
          </a:p>
        </p:txBody>
      </p:sp>
      <p:pic>
        <p:nvPicPr>
          <p:cNvPr id="8197" name="Picture 5" descr="C:\Users\user\Documents\PROGETTO BASI APERTE 2018-2019\4. Classe VC\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30" y="3753376"/>
            <a:ext cx="4098216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3102210"/>
            <a:ext cx="507605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400" dirty="0">
                <a:solidFill>
                  <a:srgbClr val="0000CC"/>
                </a:solidFill>
              </a:rPr>
              <a:t>Il tutto attraversato da un corso d’acqua, il </a:t>
            </a:r>
            <a:r>
              <a:rPr lang="it-IT" sz="3400" dirty="0" smtClean="0">
                <a:solidFill>
                  <a:srgbClr val="0000CC"/>
                </a:solidFill>
              </a:rPr>
              <a:t>Fiume Mignone</a:t>
            </a:r>
            <a:r>
              <a:rPr lang="it-IT" sz="3400" dirty="0">
                <a:solidFill>
                  <a:srgbClr val="0000CC"/>
                </a:solidFill>
              </a:rPr>
              <a:t>, costituiscono </a:t>
            </a:r>
          </a:p>
          <a:p>
            <a:pPr algn="ctr"/>
            <a:r>
              <a:rPr lang="it-IT" sz="3400" dirty="0">
                <a:solidFill>
                  <a:srgbClr val="0000CC"/>
                </a:solidFill>
              </a:rPr>
              <a:t>patrimonio dell’intera</a:t>
            </a:r>
          </a:p>
          <a:p>
            <a:pPr algn="ctr"/>
            <a:r>
              <a:rPr lang="it-IT" sz="3400" dirty="0">
                <a:solidFill>
                  <a:srgbClr val="0000CC"/>
                </a:solidFill>
              </a:rPr>
              <a:t>Unione Europea </a:t>
            </a:r>
          </a:p>
          <a:p>
            <a:pPr algn="ctr"/>
            <a:r>
              <a:rPr lang="it-IT" sz="3400" dirty="0">
                <a:solidFill>
                  <a:srgbClr val="0000CC"/>
                </a:solidFill>
              </a:rPr>
              <a:t>nell’ambito della </a:t>
            </a:r>
          </a:p>
          <a:p>
            <a:pPr algn="ctr"/>
            <a:r>
              <a:rPr lang="it-IT" sz="3400" dirty="0">
                <a:solidFill>
                  <a:srgbClr val="0000CC"/>
                </a:solidFill>
              </a:rPr>
              <a:t>Rete Natura </a:t>
            </a:r>
            <a:r>
              <a:rPr lang="it-IT" sz="3400" dirty="0" smtClean="0">
                <a:solidFill>
                  <a:srgbClr val="0000CC"/>
                </a:solidFill>
              </a:rPr>
              <a:t>2000.</a:t>
            </a:r>
            <a:endParaRPr lang="it-IT" sz="3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7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3"/>
          <p:cNvSpPr txBox="1">
            <a:spLocks/>
          </p:cNvSpPr>
          <p:nvPr/>
        </p:nvSpPr>
        <p:spPr>
          <a:xfrm>
            <a:off x="0" y="132605"/>
            <a:ext cx="8820472" cy="69134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6000" b="0" dirty="0" smtClean="0">
                <a:solidFill>
                  <a:srgbClr val="0000CC"/>
                </a:solidFill>
              </a:rPr>
              <a:t>  Prima della visita a</a:t>
            </a:r>
            <a:r>
              <a:rPr lang="it-IT" sz="6000" b="0" dirty="0">
                <a:solidFill>
                  <a:srgbClr val="000099"/>
                </a:solidFill>
              </a:rPr>
              <a:t> </a:t>
            </a:r>
            <a:r>
              <a:rPr lang="it-IT" sz="6000" b="0" dirty="0" smtClean="0">
                <a:solidFill>
                  <a:srgbClr val="C00000"/>
                </a:solidFill>
              </a:rPr>
              <a:t>Monterano</a:t>
            </a:r>
            <a:r>
              <a:rPr lang="it-IT" sz="6000" b="0" dirty="0" smtClean="0">
                <a:solidFill>
                  <a:srgbClr val="000066"/>
                </a:solidFill>
              </a:rPr>
              <a:t> </a:t>
            </a:r>
            <a:r>
              <a:rPr lang="it-IT" sz="6000" b="0" dirty="0" smtClean="0">
                <a:solidFill>
                  <a:srgbClr val="0000CC"/>
                </a:solidFill>
              </a:rPr>
              <a:t>tutti noi abbiamo fatto una ricerca non solo in generale per la Riserva ma anche specifica sulla fauna e flora presente.</a:t>
            </a:r>
            <a:r>
              <a:rPr lang="it-IT" sz="4800" b="0" dirty="0" smtClean="0">
                <a:solidFill>
                  <a:srgbClr val="0000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2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67027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solidFill>
                  <a:srgbClr val="0000CC"/>
                </a:solidFill>
              </a:rPr>
              <a:t>La varietà </a:t>
            </a:r>
            <a:r>
              <a:rPr lang="it-IT" sz="6600" dirty="0">
                <a:solidFill>
                  <a:srgbClr val="0000CC"/>
                </a:solidFill>
              </a:rPr>
              <a:t>e la rarità delle specie </a:t>
            </a:r>
            <a:r>
              <a:rPr lang="it-IT" sz="6600" dirty="0" smtClean="0">
                <a:solidFill>
                  <a:srgbClr val="0000CC"/>
                </a:solidFill>
              </a:rPr>
              <a:t>di </a:t>
            </a:r>
            <a:r>
              <a:rPr lang="it-IT" sz="6600" dirty="0">
                <a:solidFill>
                  <a:srgbClr val="0000CC"/>
                </a:solidFill>
              </a:rPr>
              <a:t>flora e fauna presenti nella </a:t>
            </a:r>
            <a:r>
              <a:rPr lang="it-IT" sz="6600" dirty="0" smtClean="0">
                <a:solidFill>
                  <a:srgbClr val="0000CC"/>
                </a:solidFill>
              </a:rPr>
              <a:t>Riserva Naturale sono tante</a:t>
            </a:r>
            <a:r>
              <a:rPr lang="it-IT" sz="6600" dirty="0">
                <a:solidFill>
                  <a:srgbClr val="0000CC"/>
                </a:solidFill>
              </a:rPr>
              <a:t>. </a:t>
            </a:r>
            <a:r>
              <a:rPr lang="it-IT" sz="6600" dirty="0" smtClean="0">
                <a:solidFill>
                  <a:srgbClr val="0000CC"/>
                </a:solidFill>
              </a:rPr>
              <a:t>Noi </a:t>
            </a:r>
            <a:r>
              <a:rPr lang="it-IT" sz="6600" dirty="0">
                <a:solidFill>
                  <a:srgbClr val="0000CC"/>
                </a:solidFill>
              </a:rPr>
              <a:t>abbiamo approfondito le seguenti</a:t>
            </a:r>
            <a:r>
              <a:rPr lang="it-IT" sz="6600" dirty="0" smtClean="0">
                <a:solidFill>
                  <a:srgbClr val="0000CC"/>
                </a:solidFill>
              </a:rPr>
              <a:t>:</a:t>
            </a:r>
            <a:endParaRPr lang="it-IT" sz="4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8484"/>
            <a:ext cx="9144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 smtClean="0">
                <a:solidFill>
                  <a:srgbClr val="C00000"/>
                </a:solidFill>
              </a:rPr>
              <a:t>Vertebrati</a:t>
            </a:r>
            <a:r>
              <a:rPr lang="it-IT" sz="8000" dirty="0">
                <a:solidFill>
                  <a:srgbClr val="C00000"/>
                </a:solidFill>
              </a:rPr>
              <a:t>:</a:t>
            </a:r>
            <a:r>
              <a:rPr lang="it-IT" sz="8000" dirty="0">
                <a:solidFill>
                  <a:srgbClr val="0000CC"/>
                </a:solidFill>
              </a:rPr>
              <a:t> </a:t>
            </a:r>
            <a:endParaRPr lang="it-IT" sz="8000" dirty="0" smtClean="0">
              <a:solidFill>
                <a:srgbClr val="0000CC"/>
              </a:solidFill>
            </a:endParaRPr>
          </a:p>
          <a:p>
            <a:pPr algn="ctr"/>
            <a:r>
              <a:rPr lang="it-IT" sz="8000" dirty="0" smtClean="0">
                <a:solidFill>
                  <a:srgbClr val="0000CC"/>
                </a:solidFill>
              </a:rPr>
              <a:t>142 </a:t>
            </a:r>
            <a:r>
              <a:rPr lang="it-IT" sz="8000" dirty="0">
                <a:solidFill>
                  <a:srgbClr val="0000CC"/>
                </a:solidFill>
              </a:rPr>
              <a:t>specie; </a:t>
            </a:r>
            <a:endParaRPr lang="it-IT" sz="8000" dirty="0" smtClean="0">
              <a:solidFill>
                <a:srgbClr val="0000CC"/>
              </a:solidFill>
            </a:endParaRPr>
          </a:p>
          <a:p>
            <a:pPr algn="ctr"/>
            <a:r>
              <a:rPr lang="it-IT" sz="8000" b="1" dirty="0" smtClean="0">
                <a:solidFill>
                  <a:srgbClr val="C00000"/>
                </a:solidFill>
              </a:rPr>
              <a:t>Flora </a:t>
            </a:r>
            <a:r>
              <a:rPr lang="it-IT" sz="8000" b="1" dirty="0">
                <a:solidFill>
                  <a:srgbClr val="C00000"/>
                </a:solidFill>
              </a:rPr>
              <a:t>lichenica</a:t>
            </a:r>
            <a:r>
              <a:rPr lang="it-IT" sz="8000" dirty="0" smtClean="0">
                <a:solidFill>
                  <a:srgbClr val="C00000"/>
                </a:solidFill>
              </a:rPr>
              <a:t>:</a:t>
            </a:r>
            <a:r>
              <a:rPr lang="it-IT" sz="8000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it-IT" sz="8000" dirty="0" smtClean="0">
                <a:solidFill>
                  <a:srgbClr val="0000CC"/>
                </a:solidFill>
              </a:rPr>
              <a:t>40 </a:t>
            </a:r>
            <a:r>
              <a:rPr lang="it-IT" sz="8000" dirty="0">
                <a:solidFill>
                  <a:srgbClr val="0000CC"/>
                </a:solidFill>
              </a:rPr>
              <a:t>specie</a:t>
            </a:r>
            <a:r>
              <a:rPr lang="it-IT" sz="8000" dirty="0" smtClean="0">
                <a:solidFill>
                  <a:srgbClr val="0000CC"/>
                </a:solidFill>
              </a:rPr>
              <a:t>;</a:t>
            </a:r>
          </a:p>
          <a:p>
            <a:pPr algn="ctr"/>
            <a:endParaRPr lang="it-IT" sz="36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275" y="133464"/>
            <a:ext cx="9144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0" b="1" dirty="0">
                <a:solidFill>
                  <a:srgbClr val="C00000"/>
                </a:solidFill>
              </a:rPr>
              <a:t>Funghi</a:t>
            </a:r>
            <a:r>
              <a:rPr lang="it-IT" sz="8000" dirty="0">
                <a:solidFill>
                  <a:srgbClr val="C00000"/>
                </a:solidFill>
              </a:rPr>
              <a:t>:</a:t>
            </a:r>
            <a:r>
              <a:rPr lang="it-IT" sz="8000" dirty="0">
                <a:solidFill>
                  <a:srgbClr val="0000CC"/>
                </a:solidFill>
              </a:rPr>
              <a:t> </a:t>
            </a:r>
            <a:endParaRPr lang="it-IT" sz="8000" dirty="0" smtClean="0">
              <a:solidFill>
                <a:srgbClr val="0000CC"/>
              </a:solidFill>
            </a:endParaRPr>
          </a:p>
          <a:p>
            <a:pPr algn="ctr"/>
            <a:r>
              <a:rPr lang="it-IT" sz="8000" dirty="0" smtClean="0">
                <a:solidFill>
                  <a:srgbClr val="0000CC"/>
                </a:solidFill>
              </a:rPr>
              <a:t>oltre </a:t>
            </a:r>
            <a:r>
              <a:rPr lang="it-IT" sz="8000" dirty="0">
                <a:solidFill>
                  <a:srgbClr val="0000CC"/>
                </a:solidFill>
              </a:rPr>
              <a:t>110 specie</a:t>
            </a:r>
            <a:r>
              <a:rPr lang="it-IT" sz="8000" dirty="0" smtClean="0">
                <a:solidFill>
                  <a:srgbClr val="0000CC"/>
                </a:solidFill>
              </a:rPr>
              <a:t>;</a:t>
            </a:r>
          </a:p>
          <a:p>
            <a:pPr algn="ctr"/>
            <a:r>
              <a:rPr lang="it-IT" sz="8000" b="1" dirty="0" smtClean="0">
                <a:solidFill>
                  <a:srgbClr val="C00000"/>
                </a:solidFill>
              </a:rPr>
              <a:t>Libellule</a:t>
            </a:r>
            <a:r>
              <a:rPr lang="it-IT" sz="8000" dirty="0">
                <a:solidFill>
                  <a:srgbClr val="C00000"/>
                </a:solidFill>
              </a:rPr>
              <a:t>:</a:t>
            </a:r>
            <a:r>
              <a:rPr lang="it-IT" sz="8000" dirty="0">
                <a:solidFill>
                  <a:srgbClr val="0000CC"/>
                </a:solidFill>
              </a:rPr>
              <a:t> </a:t>
            </a:r>
            <a:endParaRPr lang="it-IT" sz="8000" dirty="0" smtClean="0">
              <a:solidFill>
                <a:srgbClr val="0000CC"/>
              </a:solidFill>
            </a:endParaRPr>
          </a:p>
          <a:p>
            <a:pPr algn="ctr"/>
            <a:r>
              <a:rPr lang="it-IT" sz="8000" dirty="0" smtClean="0">
                <a:solidFill>
                  <a:srgbClr val="0000CC"/>
                </a:solidFill>
              </a:rPr>
              <a:t>22 </a:t>
            </a:r>
            <a:r>
              <a:rPr lang="it-IT" sz="8000" dirty="0">
                <a:solidFill>
                  <a:srgbClr val="0000CC"/>
                </a:solidFill>
              </a:rPr>
              <a:t>specie </a:t>
            </a:r>
            <a:r>
              <a:rPr lang="it-IT" sz="8000" dirty="0" smtClean="0">
                <a:solidFill>
                  <a:srgbClr val="0000CC"/>
                </a:solidFill>
              </a:rPr>
              <a:t>sulle </a:t>
            </a:r>
            <a:r>
              <a:rPr lang="it-IT" sz="8000" dirty="0">
                <a:solidFill>
                  <a:srgbClr val="0000CC"/>
                </a:solidFill>
              </a:rPr>
              <a:t>45 presenti nel Lazio;</a:t>
            </a:r>
            <a:endParaRPr lang="it-IT" sz="8000" dirty="0"/>
          </a:p>
        </p:txBody>
      </p:sp>
    </p:spTree>
    <p:extLst>
      <p:ext uri="{BB962C8B-B14F-4D97-AF65-F5344CB8AC3E}">
        <p14:creationId xmlns:p14="http://schemas.microsoft.com/office/powerpoint/2010/main" val="26818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16632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6600" b="1" dirty="0" smtClean="0">
                <a:solidFill>
                  <a:srgbClr val="C00000"/>
                </a:solidFill>
              </a:rPr>
              <a:t>Farfalle</a:t>
            </a:r>
            <a:r>
              <a:rPr lang="it-IT" sz="6600" dirty="0">
                <a:solidFill>
                  <a:srgbClr val="C00000"/>
                </a:solidFill>
              </a:rPr>
              <a:t>:</a:t>
            </a:r>
            <a:r>
              <a:rPr lang="it-IT" sz="6600" dirty="0">
                <a:solidFill>
                  <a:srgbClr val="000066"/>
                </a:solidFill>
              </a:rPr>
              <a:t> </a:t>
            </a:r>
            <a:endParaRPr lang="it-IT" sz="6600" dirty="0" smtClean="0">
              <a:solidFill>
                <a:srgbClr val="000066"/>
              </a:solidFill>
            </a:endParaRPr>
          </a:p>
          <a:p>
            <a:pPr lvl="0" algn="ctr"/>
            <a:r>
              <a:rPr lang="it-IT" sz="6600" dirty="0" smtClean="0">
                <a:solidFill>
                  <a:srgbClr val="0000CC"/>
                </a:solidFill>
              </a:rPr>
              <a:t>64 </a:t>
            </a:r>
            <a:r>
              <a:rPr lang="it-IT" sz="6600" dirty="0">
                <a:solidFill>
                  <a:srgbClr val="0000CC"/>
                </a:solidFill>
              </a:rPr>
              <a:t>specie su 150 presenti nel </a:t>
            </a:r>
            <a:r>
              <a:rPr lang="it-IT" sz="6600" dirty="0" smtClean="0">
                <a:solidFill>
                  <a:srgbClr val="0000CC"/>
                </a:solidFill>
              </a:rPr>
              <a:t>Lazio; </a:t>
            </a:r>
          </a:p>
          <a:p>
            <a:pPr lvl="0" algn="ctr"/>
            <a:r>
              <a:rPr lang="it-IT" sz="6600" b="1" dirty="0" smtClean="0">
                <a:solidFill>
                  <a:srgbClr val="C00000"/>
                </a:solidFill>
              </a:rPr>
              <a:t>Orchidee</a:t>
            </a:r>
            <a:r>
              <a:rPr lang="it-IT" sz="6600" dirty="0" smtClean="0">
                <a:solidFill>
                  <a:srgbClr val="C00000"/>
                </a:solidFill>
              </a:rPr>
              <a:t>:</a:t>
            </a:r>
            <a:r>
              <a:rPr lang="it-IT" sz="6600" dirty="0" smtClean="0">
                <a:solidFill>
                  <a:srgbClr val="000066"/>
                </a:solidFill>
              </a:rPr>
              <a:t> </a:t>
            </a:r>
          </a:p>
          <a:p>
            <a:pPr lvl="0" algn="ctr"/>
            <a:r>
              <a:rPr lang="it-IT" sz="6600" dirty="0" smtClean="0">
                <a:solidFill>
                  <a:srgbClr val="0000CC"/>
                </a:solidFill>
              </a:rPr>
              <a:t>29 </a:t>
            </a:r>
            <a:r>
              <a:rPr lang="it-IT" sz="6600" dirty="0">
                <a:solidFill>
                  <a:srgbClr val="0000CC"/>
                </a:solidFill>
              </a:rPr>
              <a:t>specie (+4 ibridi) su 61 presenti nel </a:t>
            </a:r>
            <a:r>
              <a:rPr lang="it-IT" sz="6600" dirty="0" smtClean="0">
                <a:solidFill>
                  <a:srgbClr val="0000CC"/>
                </a:solidFill>
              </a:rPr>
              <a:t>Lazio;</a:t>
            </a:r>
            <a:r>
              <a:rPr lang="it-IT" sz="6000" dirty="0" smtClean="0">
                <a:solidFill>
                  <a:srgbClr val="000066"/>
                </a:solidFill>
              </a:rPr>
              <a:t> </a:t>
            </a:r>
            <a:endParaRPr lang="it-IT" sz="6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16632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b="1" dirty="0" smtClean="0">
                <a:solidFill>
                  <a:srgbClr val="C00000"/>
                </a:solidFill>
              </a:rPr>
              <a:t>Rapaci </a:t>
            </a:r>
            <a:r>
              <a:rPr lang="it-IT" sz="6600" b="1" dirty="0">
                <a:solidFill>
                  <a:srgbClr val="C00000"/>
                </a:solidFill>
              </a:rPr>
              <a:t>diurni</a:t>
            </a:r>
            <a:r>
              <a:rPr lang="it-IT" sz="6600" dirty="0">
                <a:solidFill>
                  <a:srgbClr val="C00000"/>
                </a:solidFill>
              </a:rPr>
              <a:t>: </a:t>
            </a:r>
            <a:endParaRPr lang="it-IT" sz="6600" dirty="0" smtClean="0">
              <a:solidFill>
                <a:srgbClr val="C00000"/>
              </a:solidFill>
            </a:endParaRPr>
          </a:p>
          <a:p>
            <a:pPr algn="ctr"/>
            <a:r>
              <a:rPr lang="it-IT" sz="6600" dirty="0" smtClean="0">
                <a:solidFill>
                  <a:srgbClr val="0000CC"/>
                </a:solidFill>
              </a:rPr>
              <a:t>8 </a:t>
            </a:r>
            <a:r>
              <a:rPr lang="it-IT" sz="6600" dirty="0">
                <a:solidFill>
                  <a:srgbClr val="0000CC"/>
                </a:solidFill>
              </a:rPr>
              <a:t>specie sulle 13 presenti </a:t>
            </a:r>
            <a:r>
              <a:rPr lang="it-IT" sz="6600" dirty="0" smtClean="0">
                <a:solidFill>
                  <a:srgbClr val="0000CC"/>
                </a:solidFill>
              </a:rPr>
              <a:t>nel </a:t>
            </a:r>
            <a:r>
              <a:rPr lang="it-IT" sz="6600" dirty="0">
                <a:solidFill>
                  <a:srgbClr val="0000CC"/>
                </a:solidFill>
              </a:rPr>
              <a:t>Lazio; </a:t>
            </a:r>
            <a:endParaRPr lang="it-IT" sz="6600" dirty="0" smtClean="0">
              <a:solidFill>
                <a:srgbClr val="0000CC"/>
              </a:solidFill>
            </a:endParaRPr>
          </a:p>
          <a:p>
            <a:pPr algn="ctr"/>
            <a:r>
              <a:rPr lang="it-IT" sz="6600" b="1" dirty="0" smtClean="0">
                <a:solidFill>
                  <a:srgbClr val="C00000"/>
                </a:solidFill>
              </a:rPr>
              <a:t>Rettili</a:t>
            </a:r>
            <a:r>
              <a:rPr lang="it-IT" sz="6600" dirty="0">
                <a:solidFill>
                  <a:srgbClr val="C00000"/>
                </a:solidFill>
              </a:rPr>
              <a:t>:</a:t>
            </a:r>
            <a:r>
              <a:rPr lang="it-IT" sz="6600" dirty="0">
                <a:solidFill>
                  <a:srgbClr val="000066"/>
                </a:solidFill>
              </a:rPr>
              <a:t> </a:t>
            </a:r>
            <a:endParaRPr lang="it-IT" sz="6600" dirty="0" smtClean="0">
              <a:solidFill>
                <a:srgbClr val="000066"/>
              </a:solidFill>
            </a:endParaRPr>
          </a:p>
          <a:p>
            <a:pPr algn="ctr"/>
            <a:r>
              <a:rPr lang="it-IT" sz="6600" dirty="0" smtClean="0">
                <a:solidFill>
                  <a:srgbClr val="0000CC"/>
                </a:solidFill>
              </a:rPr>
              <a:t>16 </a:t>
            </a:r>
            <a:r>
              <a:rPr lang="it-IT" sz="6600" dirty="0">
                <a:solidFill>
                  <a:srgbClr val="0000CC"/>
                </a:solidFill>
              </a:rPr>
              <a:t>specie sulle 22 presenti </a:t>
            </a:r>
            <a:r>
              <a:rPr lang="it-IT" sz="6600" dirty="0" smtClean="0">
                <a:solidFill>
                  <a:srgbClr val="0000CC"/>
                </a:solidFill>
              </a:rPr>
              <a:t>nel </a:t>
            </a:r>
            <a:r>
              <a:rPr lang="it-IT" sz="6600" dirty="0">
                <a:solidFill>
                  <a:srgbClr val="0000CC"/>
                </a:solidFill>
              </a:rPr>
              <a:t>Lazio; </a:t>
            </a:r>
            <a:endParaRPr lang="it-IT" sz="66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852" y="3796005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>
                <a:solidFill>
                  <a:srgbClr val="0000CC"/>
                </a:solidFill>
              </a:rPr>
              <a:t>ED ORA PRESENTIAMO LE NOSTRE RICERCHE ACCOMPAGNATE DA </a:t>
            </a:r>
            <a:r>
              <a:rPr lang="it-IT" sz="5400" dirty="0" smtClean="0">
                <a:solidFill>
                  <a:srgbClr val="0000CC"/>
                </a:solidFill>
              </a:rPr>
              <a:t>DISEGNI!</a:t>
            </a:r>
            <a:endParaRPr lang="it-IT" sz="4800" dirty="0">
              <a:solidFill>
                <a:srgbClr val="0000CC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91" y="125338"/>
            <a:ext cx="91439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solidFill>
                  <a:srgbClr val="C00000"/>
                </a:solidFill>
              </a:rPr>
              <a:t>Anfibi</a:t>
            </a:r>
            <a:r>
              <a:rPr lang="it-IT" sz="7200" dirty="0">
                <a:solidFill>
                  <a:srgbClr val="C00000"/>
                </a:solidFill>
              </a:rPr>
              <a:t>:</a:t>
            </a:r>
            <a:r>
              <a:rPr lang="it-IT" sz="7200" dirty="0">
                <a:solidFill>
                  <a:srgbClr val="000066"/>
                </a:solidFill>
              </a:rPr>
              <a:t> </a:t>
            </a:r>
          </a:p>
          <a:p>
            <a:pPr algn="ctr"/>
            <a:r>
              <a:rPr lang="it-IT" sz="6600" dirty="0">
                <a:solidFill>
                  <a:srgbClr val="0000CC"/>
                </a:solidFill>
              </a:rPr>
              <a:t>9 specie sulle 16 presenti nel Lazio.</a:t>
            </a:r>
            <a:endParaRPr lang="it-IT" sz="7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PROGETTO BASI APERTE 2018-2019\7. disegni IVC\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7964"/>
            <a:ext cx="4353231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ocuments\PROGETTO BASI APERTE 2018-2019\7. disegni IVC\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74" y="471691"/>
            <a:ext cx="3990268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392162" y="6112583"/>
            <a:ext cx="3700118" cy="484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Maria </a:t>
            </a:r>
            <a:r>
              <a:rPr lang="it-IT" sz="3600" b="1" dirty="0" err="1" smtClean="0">
                <a:solidFill>
                  <a:srgbClr val="0000CC"/>
                </a:solidFill>
                <a:latin typeface="+mn-lt"/>
              </a:rPr>
              <a:t>teresa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9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cuments\PROGETTO BASI APERTE 2018-2019\7. disegni IVC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" y="404664"/>
            <a:ext cx="4315030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cuments\PROGETTO BASI APERTE 2018-2019\7. disegni IVC\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40" y="404664"/>
            <a:ext cx="4291884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435163" y="6040575"/>
            <a:ext cx="2272340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err="1" smtClean="0">
                <a:solidFill>
                  <a:srgbClr val="0000CC"/>
                </a:solidFill>
                <a:latin typeface="+mn-lt"/>
              </a:rPr>
              <a:t>manal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9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half" idx="1"/>
          </p:nvPr>
        </p:nvSpPr>
        <p:spPr>
          <a:xfrm>
            <a:off x="891" y="5201490"/>
            <a:ext cx="9144000" cy="1512168"/>
          </a:xfrm>
        </p:spPr>
        <p:txBody>
          <a:bodyPr>
            <a:noAutofit/>
          </a:bodyPr>
          <a:lstStyle/>
          <a:p>
            <a:pPr algn="ctr"/>
            <a:r>
              <a:rPr lang="it-IT" sz="4400" b="0" dirty="0">
                <a:solidFill>
                  <a:srgbClr val="000099"/>
                </a:solidFill>
                <a:latin typeface="Algerian" panose="04020705040A02060702" pitchFamily="82" charset="0"/>
              </a:rPr>
              <a:t>Alla scoperta della riserva naturale </a:t>
            </a:r>
            <a:r>
              <a:rPr lang="it-IT" sz="4400" b="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di </a:t>
            </a:r>
            <a:r>
              <a:rPr lang="it-IT" sz="4400" b="0" dirty="0">
                <a:solidFill>
                  <a:srgbClr val="000099"/>
                </a:solidFill>
                <a:latin typeface="Algerian" panose="04020705040A02060702" pitchFamily="82" charset="0"/>
              </a:rPr>
              <a:t>monterano</a:t>
            </a:r>
          </a:p>
        </p:txBody>
      </p:sp>
      <p:pic>
        <p:nvPicPr>
          <p:cNvPr id="2050" name="Picture 2" descr="C:\Users\user\Documents\PROGETTO BASI APERTE 2018-2019\Foto 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 r="5850" b="4551"/>
          <a:stretch/>
        </p:blipFill>
        <p:spPr bwMode="auto">
          <a:xfrm>
            <a:off x="236740" y="260648"/>
            <a:ext cx="8655740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cuments\PROGETTO BASI APERTE 2018-2019\7. disegni IVC\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6" y="304946"/>
            <a:ext cx="3367510" cy="522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ocuments\PROGETTO BASI APERTE 2018-2019\7. disegni IVC\15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" r="815"/>
          <a:stretch/>
        </p:blipFill>
        <p:spPr bwMode="auto">
          <a:xfrm>
            <a:off x="611560" y="5330715"/>
            <a:ext cx="3372267" cy="1238927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ocuments\PROGETTO BASI APERTE 2018-2019\7. disegni IVC\1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3864304" cy="576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171868" y="6309320"/>
            <a:ext cx="2344348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giulio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66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cuments\PROGETTO BASI APERTE 2018-2019\7. disegni IVC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8237"/>
            <a:ext cx="7468549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471745" y="6109850"/>
            <a:ext cx="2324391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err="1" smtClean="0">
                <a:solidFill>
                  <a:srgbClr val="0000CC"/>
                </a:solidFill>
                <a:latin typeface="+mn-lt"/>
              </a:rPr>
              <a:t>martina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51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cuments\PROGETTO BASI APERTE 2018-2019\7. disegni IVC\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9" y="908720"/>
            <a:ext cx="4433617" cy="4608512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ocuments\PROGETTO BASI APERTE 2018-2019\7. disegni IVC\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74" y="908720"/>
            <a:ext cx="4111741" cy="4608512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ocuments\PROGETTO BASI APERTE 2018-2019\7. disegni IVC\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3" t="39719" b="25996"/>
          <a:stretch/>
        </p:blipFill>
        <p:spPr bwMode="auto">
          <a:xfrm>
            <a:off x="5024040" y="3169620"/>
            <a:ext cx="1578039" cy="2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2530873" y="5824551"/>
            <a:ext cx="4378633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Francesca romana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91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ocuments\PROGETTO BASI APERTE 2018-2019\7. disegni IVC\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65" y="376954"/>
            <a:ext cx="4032448" cy="6048672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ocuments\PROGETTO BASI APERTE 2018-2019\7. disegni IVC\1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6530"/>
          <a:stretch/>
        </p:blipFill>
        <p:spPr bwMode="auto">
          <a:xfrm>
            <a:off x="4530435" y="772406"/>
            <a:ext cx="4386654" cy="5167746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788024" y="6206869"/>
            <a:ext cx="3855345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Benedetta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94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cuments\PROGETTO BASI APERTE 2018-2019\7. disegni IVC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67" y="468909"/>
            <a:ext cx="4058035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ocuments\PROGETTO BASI APERTE 2018-2019\7. disegni IVC\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7272"/>
            <a:ext cx="4343297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112806" y="6165304"/>
            <a:ext cx="3187386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err="1" smtClean="0">
                <a:solidFill>
                  <a:srgbClr val="0000CC"/>
                </a:solidFill>
                <a:latin typeface="+mn-lt"/>
              </a:rPr>
              <a:t>edoardo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68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ocuments\PROGETTO BASI APERTE 2018-2019\7. disegni IVC\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7272"/>
            <a:ext cx="3858261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ocuments\PROGETTO BASI APERTE 2018-2019\7. disegni IVC\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5583"/>
            <a:ext cx="3699574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2353606" y="6165304"/>
            <a:ext cx="4378634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Mattia  </a:t>
            </a:r>
            <a:r>
              <a:rPr lang="it-IT" sz="3600" b="1" dirty="0" err="1" smtClean="0">
                <a:solidFill>
                  <a:srgbClr val="0000CC"/>
                </a:solidFill>
                <a:latin typeface="+mn-lt"/>
              </a:rPr>
              <a:t>nica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357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ocuments\PROGETTO BASI APERTE 2018-2019\7. disegni IVC\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4" y="469045"/>
            <a:ext cx="3773027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ocuments\PROGETTO BASI APERTE 2018-2019\7. disegni IVC\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93" y="463417"/>
            <a:ext cx="3791655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2987824" y="6148716"/>
            <a:ext cx="3096344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cristina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PROGETTO BASI APERTE 2018-2019\7. disegni IVC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4756154" cy="342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ocuments\PROGETTO BASI APERTE 2018-2019\7. disegni IVC\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7"/>
          <a:stretch/>
        </p:blipFill>
        <p:spPr bwMode="auto">
          <a:xfrm>
            <a:off x="209955" y="404664"/>
            <a:ext cx="3770905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ocuments\PROGETTO BASI APERTE 2018-2019\7. disegni IVC\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86" y="4149344"/>
            <a:ext cx="4763535" cy="2376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251520" y="6112583"/>
            <a:ext cx="3684141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Francesco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37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cuments\PROGETTO BASI APERTE 2018-2019\7. disegni IVC\19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" b="4618"/>
          <a:stretch/>
        </p:blipFill>
        <p:spPr bwMode="auto">
          <a:xfrm>
            <a:off x="179512" y="377102"/>
            <a:ext cx="4320480" cy="550017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ocuments\PROGETTO BASI APERTE 2018-2019\7. disegni IVC\1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6808"/>
            <a:ext cx="4262173" cy="550017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516783" y="6112583"/>
            <a:ext cx="2174095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giulia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25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cuments\PROGETTO BASI APERTE 2018-2019\7. disegni IVC\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b="7672"/>
          <a:stretch/>
        </p:blipFill>
        <p:spPr bwMode="auto">
          <a:xfrm>
            <a:off x="251521" y="421403"/>
            <a:ext cx="4442744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ocuments\PROGETTO BASI APERTE 2018-2019\7. disegni IVC\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978529" cy="540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298613" y="6093296"/>
            <a:ext cx="2984954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massimo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53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PROGETTO BASI APERTE 2018-2019\3. Incontro con Sergio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936"/>
            <a:ext cx="4821429" cy="36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403648" y="5085184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SERGIO CI PRESENTA IL PROGETTO </a:t>
            </a:r>
            <a:endParaRPr lang="it-IT" sz="54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pic>
        <p:nvPicPr>
          <p:cNvPr id="1027" name="Picture 3" descr="C:\Users\user\Documents\PROGETTO BASI APERTE 2018-2019\3. Incontro con Sergio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43" y="765104"/>
            <a:ext cx="4821429" cy="36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ocuments\PROGETTO BASI APERTE 2018-2019\7. disegni IVC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7" y="273049"/>
            <a:ext cx="5364213" cy="3886317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ocuments\PROGETTO BASI APERTE 2018-2019\7. disegni IVC\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5378690" cy="3452986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6300192" y="1412776"/>
            <a:ext cx="1944216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ilaria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10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ocuments\PROGETTO BASI APERTE 2018-2019\7. disegni IVC\2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/>
        </p:blipFill>
        <p:spPr bwMode="auto">
          <a:xfrm>
            <a:off x="360243" y="260648"/>
            <a:ext cx="4392110" cy="5826004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ocuments\PROGETTO BASI APERTE 2018-2019\7. disegni IVC\2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43" y="260648"/>
            <a:ext cx="3669986" cy="5826004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237098" y="6270562"/>
            <a:ext cx="3384376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ludovica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74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ocuments\PROGETTO BASI APERTE 2018-2019\7. disegni IVC\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1" y="351860"/>
            <a:ext cx="4302607" cy="2645092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ocuments\PROGETTO BASI APERTE 2018-2019\7. disegni IVC\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860"/>
            <a:ext cx="4051698" cy="2645092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Documents\PROGETTO BASI APERTE 2018-2019\7. disegni IVC\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0" y="3030952"/>
            <a:ext cx="8479071" cy="3207573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145243" y="6328607"/>
            <a:ext cx="2871384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flavio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69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ocuments\PROGETTO BASI APERTE 2018-2019\7. disegni IVC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0" y="260648"/>
            <a:ext cx="4288095" cy="576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ocuments\PROGETTO BASI APERTE 2018-2019\7. disegni IVC\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" r="21140" b="3562"/>
          <a:stretch/>
        </p:blipFill>
        <p:spPr bwMode="auto">
          <a:xfrm>
            <a:off x="5145744" y="260648"/>
            <a:ext cx="3585239" cy="576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508505" y="6256599"/>
            <a:ext cx="2808312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federica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2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ocuments\PROGETTO BASI APERTE 2018-2019\7. disegni IVC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7448"/>
            <a:ext cx="4176464" cy="5131792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ocuments\PROGETTO BASI APERTE 2018-2019\7. disegni IVC\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87" y="457448"/>
            <a:ext cx="3941614" cy="546252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1259632" y="5968567"/>
            <a:ext cx="2304256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amina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38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ocuments\PROGETTO BASI APERTE 2018-2019\7. disegni IVC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8" y="404665"/>
            <a:ext cx="4542008" cy="5472607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ocuments\PROGETTO BASI APERTE 2018-2019\7. disegni IVC\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/>
        </p:blipFill>
        <p:spPr bwMode="auto">
          <a:xfrm>
            <a:off x="4671718" y="404665"/>
            <a:ext cx="4275938" cy="5472607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150550" y="6165304"/>
            <a:ext cx="3009086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melissa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54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ocuments\PROGETTO BASI APERTE 2018-2019\7. disegni IVC\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5" y="1443219"/>
            <a:ext cx="5544616" cy="36004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ocuments\PROGETTO BASI APERTE 2018-2019\7. disegni IVC\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t="6283" r="26061" b="10713"/>
          <a:stretch/>
        </p:blipFill>
        <p:spPr bwMode="auto">
          <a:xfrm>
            <a:off x="6100947" y="243626"/>
            <a:ext cx="2747235" cy="5605473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1876554" y="5577397"/>
            <a:ext cx="2322258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diego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8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ocuments\PROGETTO BASI APERTE 2018-2019\7. disegni IVC\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" y="579123"/>
            <a:ext cx="4518378" cy="4464496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ocuments\PROGETTO BASI APERTE 2018-2019\7. disegni IVC\1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3" t="4962" r="5339" b="12347"/>
          <a:stretch/>
        </p:blipFill>
        <p:spPr bwMode="auto">
          <a:xfrm>
            <a:off x="4722564" y="338336"/>
            <a:ext cx="4183771" cy="5552791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1547883" y="5641914"/>
            <a:ext cx="1800200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lia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39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54712" y="5581990"/>
            <a:ext cx="4536504" cy="484769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0000CC"/>
                </a:solidFill>
                <a:latin typeface="+mn-lt"/>
              </a:rPr>
              <a:t>Mattia  verolini</a:t>
            </a:r>
            <a:endParaRPr lang="it-IT" sz="36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7652" name="Picture 4" descr="C:\Users\user\Documents\PROGETTO BASI APERTE 2018-2019\7. disegni IVC\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45"/>
          <a:stretch/>
        </p:blipFill>
        <p:spPr bwMode="auto">
          <a:xfrm>
            <a:off x="251520" y="798674"/>
            <a:ext cx="4476830" cy="42588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user\Documents\PROGETTO BASI APERTE 2018-2019\7. disegni IVC\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50" y="306759"/>
            <a:ext cx="4147872" cy="5760000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7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590507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CC"/>
                </a:solidFill>
              </a:rPr>
              <a:t>ALESSIO</a:t>
            </a:r>
            <a:endParaRPr lang="it-IT" sz="3600" b="1" dirty="0">
              <a:solidFill>
                <a:srgbClr val="0000CC"/>
              </a:solidFill>
            </a:endParaRPr>
          </a:p>
        </p:txBody>
      </p:sp>
      <p:pic>
        <p:nvPicPr>
          <p:cNvPr id="1026" name="Picture 2" descr="C:\Users\user\Documents\PROGETTO BASI APERTE 2018-2019\Presentazione IVC\IMG_6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4" y="404664"/>
            <a:ext cx="4274046" cy="5328592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PROGETTO BASI APERTE 2018-2019\Presentazione IVC\IMG_69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910"/>
          <a:stretch/>
        </p:blipFill>
        <p:spPr bwMode="auto">
          <a:xfrm>
            <a:off x="4556130" y="404664"/>
            <a:ext cx="4369600" cy="6242439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4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ROGETTO BASI APERTE 2018-2019\d. mappa_monter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63" y="593046"/>
            <a:ext cx="6991745" cy="49241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 cmpd="tri">
            <a:solidFill>
              <a:srgbClr val="92D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CasellaDiTesto 1"/>
          <p:cNvSpPr txBox="1"/>
          <p:nvPr/>
        </p:nvSpPr>
        <p:spPr>
          <a:xfrm>
            <a:off x="899592" y="5899919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Mappa DI monterano</a:t>
            </a:r>
            <a:endParaRPr lang="it-IT" sz="36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61437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000099"/>
                </a:solidFill>
              </a:rPr>
              <a:t>Abbiamo approfondito la ricerca sui funghi anche attraverso i francobolli</a:t>
            </a:r>
            <a:endParaRPr lang="it-IT" sz="4800" b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C:\Users\user\Documents\PROGETTO BASI APERTE 2018-2019\7. disegni IVC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04" y="122140"/>
            <a:ext cx="4362582" cy="4536703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cuments\PROGETTO BASI APERTE 2018-2019\Presentazione IVC\IMG_69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1" r="3509" b="23478"/>
          <a:stretch/>
        </p:blipFill>
        <p:spPr bwMode="auto">
          <a:xfrm>
            <a:off x="4532755" y="116632"/>
            <a:ext cx="4405034" cy="2952328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PROGETTO BASI APERTE 2018-2019\Presentazione IVC\IMG_69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7"/>
          <a:stretch/>
        </p:blipFill>
        <p:spPr bwMode="auto">
          <a:xfrm>
            <a:off x="4533242" y="2958194"/>
            <a:ext cx="4404547" cy="1690196"/>
          </a:xfrm>
          <a:prstGeom prst="rect">
            <a:avLst/>
          </a:prstGeom>
          <a:noFill/>
          <a:ln w="28575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0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408386" y="38975"/>
            <a:ext cx="3096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La prima avventura </a:t>
            </a:r>
          </a:p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verso </a:t>
            </a:r>
          </a:p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la miniera</a:t>
            </a:r>
            <a:endParaRPr lang="it-IT" sz="4400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C:\Users\user\Documents\PROGETTO BASI APERTE 2018-2019\2. Le foto utilizzate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8" y="277236"/>
            <a:ext cx="443620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cuments\PROGETTO BASI APERTE 2018-2019\2. Le foto utilizzate\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49" y="2930128"/>
            <a:ext cx="4369131" cy="368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9391" y="3764063"/>
            <a:ext cx="3672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Le indicazioni di Mario prima di entrare nella miniera</a:t>
            </a:r>
            <a:endParaRPr lang="it-IT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8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ocuments\PROGETTO BASI APERTE 2018-2019\2. Le foto utilizzate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92" y="210773"/>
            <a:ext cx="7048400" cy="526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" y="544522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La spiegazione di Sergio all’ingresso della miniera</a:t>
            </a:r>
            <a:endParaRPr lang="it-IT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PROGETTO BASI APERTE 2018-2019\2. Le foto utilizzate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6" y="133219"/>
            <a:ext cx="433928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PROGETTO BASI APERTE 2018-2019\2. Le foto utilizzate\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85" y="133580"/>
            <a:ext cx="433928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cuments\PROGETTO BASI APERTE 2018-2019\2. Le foto utilizzate\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7" y="3489886"/>
            <a:ext cx="433928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4650130" y="3631169"/>
            <a:ext cx="4339285" cy="296345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958503" y="3826783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00CC"/>
                </a:solidFill>
              </a:rPr>
              <a:t>La nostra documentazione fotografica all’interno della miniera</a:t>
            </a:r>
            <a:endParaRPr lang="it-IT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cuments\PROGETTO BASI APERTE 2018-2019\8. Le nostre emozioni\1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0" y="985391"/>
            <a:ext cx="8537180" cy="55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3024" y="17078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Un pipistrello all’interno della miniera</a:t>
            </a:r>
            <a:endParaRPr lang="it-IT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6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cuments\PROGETTO BASI APERTE 2018-2019\2. Le foto utilizzate\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3197" r="7097" b="11384"/>
          <a:stretch/>
        </p:blipFill>
        <p:spPr bwMode="auto">
          <a:xfrm>
            <a:off x="454644" y="196132"/>
            <a:ext cx="3713018" cy="35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user\Documents\PROGETTO BASI APERTE 2018-2019\2. Le foto utilizzate\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r="6972"/>
          <a:stretch/>
        </p:blipFill>
        <p:spPr bwMode="auto">
          <a:xfrm>
            <a:off x="4806440" y="3429000"/>
            <a:ext cx="3726000" cy="32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68108" y="4217020"/>
            <a:ext cx="4301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0000CC"/>
                </a:solidFill>
              </a:rPr>
              <a:t>Alcuni minerali presi all’interno della miniera</a:t>
            </a:r>
            <a:endParaRPr lang="it-IT" sz="4800" dirty="0">
              <a:solidFill>
                <a:srgbClr val="0000CC"/>
              </a:solidFill>
            </a:endParaRPr>
          </a:p>
        </p:txBody>
      </p:sp>
      <p:pic>
        <p:nvPicPr>
          <p:cNvPr id="5123" name="Picture 3" descr="C:\Users\user\Documents\PROGETTO BASI APERTE 2018-2019\5. Classe IVC\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50" y="188493"/>
            <a:ext cx="4093371" cy="30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cuments\PROGETTO BASI APERTE 2018-2019\2. Le foto utilizzate\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-347" r="23457" b="4411"/>
          <a:stretch/>
        </p:blipFill>
        <p:spPr bwMode="auto">
          <a:xfrm>
            <a:off x="179512" y="174786"/>
            <a:ext cx="3811883" cy="46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179709" y="72334"/>
            <a:ext cx="47570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0000CC"/>
                </a:solidFill>
              </a:rPr>
              <a:t>Si parte per l’avventura natura…</a:t>
            </a:r>
            <a:endParaRPr lang="it-IT" sz="3200" dirty="0">
              <a:solidFill>
                <a:srgbClr val="0000CC"/>
              </a:solidFill>
            </a:endParaRPr>
          </a:p>
        </p:txBody>
      </p:sp>
      <p:pic>
        <p:nvPicPr>
          <p:cNvPr id="5" name="Picture 2" descr="C:\Users\user\Documents\PROGETTO BASI APERTE 2018-2019\2. Le foto utilizzate\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3098"/>
            <a:ext cx="5108376" cy="38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60040" y="4797152"/>
            <a:ext cx="29878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99"/>
                </a:solidFill>
              </a:rPr>
              <a:t>…verso la Cascata Diosilla</a:t>
            </a:r>
            <a:endParaRPr lang="it-IT" sz="4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PROGETTO BASI APERTE 2018-2019\2. Le foto utilizzate\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5"/>
          <a:stretch/>
        </p:blipFill>
        <p:spPr bwMode="auto">
          <a:xfrm>
            <a:off x="3526337" y="2492896"/>
            <a:ext cx="543815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108520" y="4149080"/>
            <a:ext cx="37151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800" dirty="0" smtClean="0">
                <a:solidFill>
                  <a:srgbClr val="0000CC"/>
                </a:solidFill>
              </a:rPr>
              <a:t>…in attesa di attraversare un ruscello ai piedi </a:t>
            </a:r>
          </a:p>
          <a:p>
            <a:pPr algn="ctr"/>
            <a:r>
              <a:rPr lang="it-IT" sz="3800" dirty="0" smtClean="0">
                <a:solidFill>
                  <a:srgbClr val="0000CC"/>
                </a:solidFill>
              </a:rPr>
              <a:t>della cascata</a:t>
            </a:r>
            <a:endParaRPr lang="it-IT" sz="3800" dirty="0">
              <a:solidFill>
                <a:srgbClr val="0000CC"/>
              </a:solidFill>
            </a:endParaRPr>
          </a:p>
        </p:txBody>
      </p:sp>
      <p:pic>
        <p:nvPicPr>
          <p:cNvPr id="8195" name="Picture 3" descr="C:\Users\user\Documents\PROGETTO BASI APERTE 2018-2019\2. Le foto utilizzate\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2" y="133220"/>
            <a:ext cx="5154204" cy="38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80112" y="33265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srgbClr val="0000CC"/>
                </a:solidFill>
              </a:rPr>
              <a:t>Tutti insieme… </a:t>
            </a:r>
            <a:endParaRPr lang="it-IT" sz="5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ocuments\PROGETTO BASI APERTE 2018-2019\2. Le foto utilizzate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" y="180251"/>
            <a:ext cx="5154204" cy="38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ocuments\PROGETTO BASI APERTE 2018-2019\2. Le foto utilizzate\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163" y="2703454"/>
            <a:ext cx="5347082" cy="39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336449" y="188640"/>
            <a:ext cx="3807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CC"/>
                </a:solidFill>
              </a:rPr>
              <a:t>L’attenta guida </a:t>
            </a:r>
          </a:p>
          <a:p>
            <a:pPr algn="ctr"/>
            <a:r>
              <a:rPr lang="it-IT" sz="3600" b="1" dirty="0" smtClean="0">
                <a:solidFill>
                  <a:srgbClr val="0000CC"/>
                </a:solidFill>
              </a:rPr>
              <a:t>di Sergio nell’aiutarci a non cadere nell’acqua</a:t>
            </a:r>
            <a:r>
              <a:rPr lang="it-IT" sz="3600" b="1" dirty="0" smtClean="0">
                <a:solidFill>
                  <a:srgbClr val="000099"/>
                </a:solidFill>
              </a:rPr>
              <a:t> </a:t>
            </a:r>
            <a:endParaRPr lang="it-IT" sz="3600" b="1" dirty="0">
              <a:solidFill>
                <a:srgbClr val="000099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08520" y="4481825"/>
            <a:ext cx="3923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Gioia e soddisfazione!!!</a:t>
            </a:r>
            <a:endParaRPr lang="it-IT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cuments\PROGETTO BASI APERTE 2018-2019\2. Le foto utilizzate\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7" y="154576"/>
            <a:ext cx="37125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cuments\PROGETTO BASI APERTE 2018-2019\2. Le foto utilizzate\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89" y="3988763"/>
            <a:ext cx="3712499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" y="283631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In compagnia dei cartelli </a:t>
            </a:r>
            <a:r>
              <a:rPr lang="it-IT" sz="3600" dirty="0">
                <a:solidFill>
                  <a:srgbClr val="0000CC"/>
                </a:solidFill>
              </a:rPr>
              <a:t>didattici </a:t>
            </a:r>
            <a:endParaRPr lang="it-IT" sz="3600" dirty="0" smtClean="0">
              <a:solidFill>
                <a:srgbClr val="0000CC"/>
              </a:solidFill>
            </a:endParaRP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con le </a:t>
            </a:r>
            <a:r>
              <a:rPr lang="it-IT" sz="3600" dirty="0">
                <a:solidFill>
                  <a:srgbClr val="0000CC"/>
                </a:solidFill>
              </a:rPr>
              <a:t>favole </a:t>
            </a:r>
            <a:r>
              <a:rPr lang="it-IT" sz="3600" dirty="0" smtClean="0">
                <a:solidFill>
                  <a:srgbClr val="0000CC"/>
                </a:solidFill>
              </a:rPr>
              <a:t>sull’ambiente.</a:t>
            </a:r>
            <a:endParaRPr lang="it-IT" sz="3600" dirty="0">
              <a:solidFill>
                <a:srgbClr val="0000CC"/>
              </a:solidFill>
            </a:endParaRPr>
          </a:p>
        </p:txBody>
      </p:sp>
      <p:pic>
        <p:nvPicPr>
          <p:cNvPr id="5" name="Picture 2" descr="C:\Users\user\Documents\PROGETTO BASI APERTE 2018-2019\5. Classe IVC\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7" y="3988763"/>
            <a:ext cx="37125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cuments\PROGETTO BASI APERTE 2018-2019\2. Le foto utilizzate\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89" y="121326"/>
            <a:ext cx="3712499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6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462815"/>
            <a:ext cx="86409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000099"/>
                </a:solidFill>
              </a:rPr>
              <a:t>Caro Sergio, ed ora vogliamo presentare il nostro lavoro fatto di ricerche, osservazione, raccolta, documentazione fotografica e senza dimenticare le emozioni che questa esperienza indimenticabile ha lasciato dentro nel nostro cuore</a:t>
            </a:r>
            <a:r>
              <a:rPr lang="it-IT" sz="4800" dirty="0" smtClean="0">
                <a:solidFill>
                  <a:srgbClr val="000066"/>
                </a:solidFill>
              </a:rPr>
              <a:t>. </a:t>
            </a:r>
            <a:endParaRPr lang="it-IT" sz="3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cuments\PROGETTO BASI APERTE 2018-2019\2. Le foto utilizzate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6" y="188640"/>
            <a:ext cx="3375000" cy="235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ocuments\PROGETTO BASI APERTE 2018-2019\2. Le foto utilizzate\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6" y="2780928"/>
            <a:ext cx="3375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ocuments\PROGETTO BASI APERTE 2018-2019\2. Le foto utilizzate\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1288"/>
            <a:ext cx="325212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36512" y="5301208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00CC"/>
                </a:solidFill>
              </a:rPr>
              <a:t>Documentazione fotografica </a:t>
            </a:r>
          </a:p>
          <a:p>
            <a:pPr algn="ctr"/>
            <a:r>
              <a:rPr lang="it-IT" sz="3200" b="1" dirty="0" smtClean="0">
                <a:solidFill>
                  <a:srgbClr val="0000CC"/>
                </a:solidFill>
              </a:rPr>
              <a:t>di uno splendido esempio </a:t>
            </a:r>
          </a:p>
          <a:p>
            <a:pPr algn="ctr"/>
            <a:r>
              <a:rPr lang="it-IT" sz="3200" b="1" dirty="0" smtClean="0">
                <a:solidFill>
                  <a:srgbClr val="0000CC"/>
                </a:solidFill>
              </a:rPr>
              <a:t>di biodiversità.</a:t>
            </a:r>
            <a:endParaRPr lang="it-IT" sz="3200" b="1" dirty="0">
              <a:solidFill>
                <a:srgbClr val="0000CC"/>
              </a:solidFill>
            </a:endParaRPr>
          </a:p>
        </p:txBody>
      </p:sp>
      <p:sp>
        <p:nvSpPr>
          <p:cNvPr id="3" name="Freccia a destra rientrata 2"/>
          <p:cNvSpPr/>
          <p:nvPr/>
        </p:nvSpPr>
        <p:spPr>
          <a:xfrm rot="10800000">
            <a:off x="3707904" y="692696"/>
            <a:ext cx="1008112" cy="45720"/>
          </a:xfrm>
          <a:prstGeom prst="notched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635896" y="20526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00CC"/>
                </a:solidFill>
              </a:rPr>
              <a:t>Ortica</a:t>
            </a:r>
            <a:endParaRPr lang="it-IT" sz="2800" b="1" dirty="0">
              <a:solidFill>
                <a:srgbClr val="0000CC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842543" y="925345"/>
            <a:ext cx="1593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CC"/>
                </a:solidFill>
              </a:rPr>
              <a:t>Roccia </a:t>
            </a:r>
          </a:p>
          <a:p>
            <a:pPr algn="ctr"/>
            <a:r>
              <a:rPr lang="it-IT" sz="2400" b="1" dirty="0" smtClean="0">
                <a:solidFill>
                  <a:srgbClr val="0000CC"/>
                </a:solidFill>
              </a:rPr>
              <a:t>di tufo </a:t>
            </a:r>
          </a:p>
          <a:p>
            <a:pPr algn="ctr"/>
            <a:r>
              <a:rPr lang="it-IT" sz="2400" b="1" dirty="0" smtClean="0">
                <a:solidFill>
                  <a:srgbClr val="0000CC"/>
                </a:solidFill>
              </a:rPr>
              <a:t>ricoperta </a:t>
            </a:r>
          </a:p>
          <a:p>
            <a:pPr algn="ctr"/>
            <a:r>
              <a:rPr lang="it-IT" sz="2400" b="1" dirty="0" smtClean="0">
                <a:solidFill>
                  <a:srgbClr val="0000CC"/>
                </a:solidFill>
              </a:rPr>
              <a:t>di muschio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11" name="Freccia a destra rientrata 10"/>
          <p:cNvSpPr/>
          <p:nvPr/>
        </p:nvSpPr>
        <p:spPr>
          <a:xfrm flipV="1">
            <a:off x="3863042" y="2492895"/>
            <a:ext cx="1565843" cy="45719"/>
          </a:xfrm>
          <a:prstGeom prst="notched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2" name="Freccia a destra rientrata 11"/>
          <p:cNvSpPr/>
          <p:nvPr/>
        </p:nvSpPr>
        <p:spPr>
          <a:xfrm rot="10800000">
            <a:off x="3733055" y="4031350"/>
            <a:ext cx="1545170" cy="45721"/>
          </a:xfrm>
          <a:prstGeom prst="notched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683006" y="3073090"/>
            <a:ext cx="1609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CC"/>
                </a:solidFill>
              </a:rPr>
              <a:t>Ciclamini selvatici</a:t>
            </a:r>
            <a:endParaRPr lang="it-IT" sz="2800" b="1" dirty="0">
              <a:solidFill>
                <a:srgbClr val="0000CC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386055" y="6002124"/>
            <a:ext cx="1676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00CC"/>
                </a:solidFill>
              </a:rPr>
              <a:t>Agrifoglio</a:t>
            </a:r>
            <a:endParaRPr lang="it-IT" sz="2800" b="1" dirty="0">
              <a:solidFill>
                <a:srgbClr val="0000CC"/>
              </a:solidFill>
            </a:endParaRPr>
          </a:p>
        </p:txBody>
      </p:sp>
      <p:pic>
        <p:nvPicPr>
          <p:cNvPr id="1026" name="Picture 2" descr="C:\Users\user\Documents\PROGETTO BASI APERTE 2018-2019\2. Le foto utilizzate\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944"/>
            <a:ext cx="3375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6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cuments\PROGETTO BASI APERTE 2018-2019\5. Classe IVC\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r="7433"/>
          <a:stretch/>
        </p:blipFill>
        <p:spPr bwMode="auto">
          <a:xfrm>
            <a:off x="5563487" y="3678274"/>
            <a:ext cx="3144621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cuments\PROGETTO BASI APERTE 2018-2019\5. Classe IVC\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8218" b="17574"/>
          <a:stretch/>
        </p:blipFill>
        <p:spPr bwMode="auto">
          <a:xfrm>
            <a:off x="323528" y="297072"/>
            <a:ext cx="465281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PROGETTO BASI APERTE 2018-2019\5. Classe IVC\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6148"/>
          <a:stretch/>
        </p:blipFill>
        <p:spPr bwMode="auto">
          <a:xfrm>
            <a:off x="5524729" y="116632"/>
            <a:ext cx="3244957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99399" y="4221088"/>
            <a:ext cx="50206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0000CC"/>
                </a:solidFill>
              </a:rPr>
              <a:t>Sergio ci ha fatto conoscere  la pianta amica.</a:t>
            </a:r>
            <a:endParaRPr lang="it-IT" sz="4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cuments\PROGETTO BASI APERTE 2018-2019\5. Classe IVC\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3" y="232938"/>
            <a:ext cx="409821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PROGETTO BASI APERTE 2018-2019\5. Classe IVC\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3" y="3591629"/>
            <a:ext cx="409821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362437" y="158197"/>
            <a:ext cx="47815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Dopo aver lasciato </a:t>
            </a:r>
          </a:p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il bosco ci siamo avviati verso la </a:t>
            </a:r>
          </a:p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grotta chiamata </a:t>
            </a:r>
          </a:p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dei Trogloditi.</a:t>
            </a:r>
            <a:endParaRPr lang="it-IT" b="1" dirty="0">
              <a:solidFill>
                <a:srgbClr val="0000CC"/>
              </a:solidFill>
            </a:endParaRPr>
          </a:p>
        </p:txBody>
      </p:sp>
      <p:pic>
        <p:nvPicPr>
          <p:cNvPr id="2054" name="Picture 6" descr="C:\Users\user\Documents\PROGETTO BASI APERTE 2018-2019\5. Classe IVC\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81" y="3598734"/>
            <a:ext cx="4098214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ocuments\PROGETTO BASI APERTE 2018-2019\5. Classe IVC\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5384"/>
            <a:ext cx="482142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cuments\PROGETTO BASI APERTE 2018-2019\5. Classe IVC\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73"/>
          <a:stretch/>
        </p:blipFill>
        <p:spPr bwMode="auto">
          <a:xfrm>
            <a:off x="288567" y="218728"/>
            <a:ext cx="3491345" cy="39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cuments\PROGETTO BASI APERTE 2018-2019\5. Classe IVC\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51" y="-27384"/>
            <a:ext cx="482142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8567" y="4293096"/>
            <a:ext cx="34913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Insieme </a:t>
            </a:r>
          </a:p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a Mario verso la Zolfatara</a:t>
            </a:r>
            <a:endParaRPr lang="it-IT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9887" y="4031193"/>
            <a:ext cx="262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…mostrano </a:t>
            </a: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i  loro </a:t>
            </a: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frammenti </a:t>
            </a: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di zolfo</a:t>
            </a:r>
            <a:endParaRPr lang="it-IT" sz="3600" dirty="0">
              <a:solidFill>
                <a:srgbClr val="0000CC"/>
              </a:solidFill>
            </a:endParaRPr>
          </a:p>
        </p:txBody>
      </p:sp>
      <p:pic>
        <p:nvPicPr>
          <p:cNvPr id="4099" name="Picture 3" descr="C:\Users\user\Documents\PROGETTO BASI APERTE 2018-2019\2. Le foto utilizzate\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r="31021"/>
          <a:stretch/>
        </p:blipFill>
        <p:spPr bwMode="auto">
          <a:xfrm>
            <a:off x="179512" y="316428"/>
            <a:ext cx="281709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605680" y="4509120"/>
            <a:ext cx="35142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 smtClean="0">
                <a:solidFill>
                  <a:srgbClr val="0000CC"/>
                </a:solidFill>
              </a:rPr>
              <a:t>Francesca Romana</a:t>
            </a:r>
          </a:p>
          <a:p>
            <a:pPr algn="ctr"/>
            <a:r>
              <a:rPr lang="it-IT" sz="3200" dirty="0">
                <a:solidFill>
                  <a:srgbClr val="0000CC"/>
                </a:solidFill>
              </a:rPr>
              <a:t>m</a:t>
            </a:r>
            <a:r>
              <a:rPr lang="it-IT" sz="3200" dirty="0" smtClean="0">
                <a:solidFill>
                  <a:srgbClr val="0000CC"/>
                </a:solidFill>
              </a:rPr>
              <a:t>ostra un osso </a:t>
            </a:r>
          </a:p>
          <a:p>
            <a:pPr algn="ctr"/>
            <a:r>
              <a:rPr lang="it-IT" sz="3200" dirty="0" smtClean="0">
                <a:solidFill>
                  <a:srgbClr val="0000CC"/>
                </a:solidFill>
              </a:rPr>
              <a:t>di una volpe</a:t>
            </a:r>
            <a:endParaRPr lang="it-IT" sz="3200" dirty="0">
              <a:solidFill>
                <a:srgbClr val="0000CC"/>
              </a:solidFill>
            </a:endParaRPr>
          </a:p>
        </p:txBody>
      </p:sp>
      <p:pic>
        <p:nvPicPr>
          <p:cNvPr id="4101" name="Picture 5" descr="C:\Users\user\Documents\PROGETTO BASI APERTE 2018-2019\5. Classe IVC\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76" y="692696"/>
            <a:ext cx="2836404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029419" y="1199654"/>
            <a:ext cx="29107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dirty="0">
                <a:solidFill>
                  <a:srgbClr val="0000CC"/>
                </a:solidFill>
              </a:rPr>
              <a:t>Edoardo </a:t>
            </a:r>
            <a:endParaRPr lang="it-IT" sz="3600" dirty="0" smtClean="0">
              <a:solidFill>
                <a:srgbClr val="0000CC"/>
              </a:solidFill>
            </a:endParaRP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e Benedetta…</a:t>
            </a:r>
            <a:endParaRPr lang="it-IT" sz="3600" dirty="0">
              <a:solidFill>
                <a:srgbClr val="0000CC"/>
              </a:solidFill>
            </a:endParaRPr>
          </a:p>
        </p:txBody>
      </p:sp>
      <p:pic>
        <p:nvPicPr>
          <p:cNvPr id="4098" name="Picture 2" descr="C:\Users\user\Documents\PROGETTO BASI APERTE 2018-2019\5. Classe IVC\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r="25005"/>
          <a:stretch/>
        </p:blipFill>
        <p:spPr bwMode="auto">
          <a:xfrm>
            <a:off x="2627784" y="2908716"/>
            <a:ext cx="284787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5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ocuments\PROGETTO BASI APERTE 2018-2019\2. Le foto utilizzate\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52" y="2908356"/>
            <a:ext cx="5062500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ocuments\PROGETTO BASI APERTE 2018-2019\2. Le foto utilizzate\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930"/>
            <a:ext cx="5062500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652120" y="764704"/>
            <a:ext cx="2952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Una breve pausa…</a:t>
            </a:r>
            <a:endParaRPr lang="it-IT" b="1" dirty="0">
              <a:solidFill>
                <a:srgbClr val="0000CC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1077" y="3963499"/>
            <a:ext cx="34563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CC"/>
                </a:solidFill>
              </a:rPr>
              <a:t>…e qualche scatto gioioso con le nostre maestre</a:t>
            </a:r>
            <a:endParaRPr lang="it-IT" sz="4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ocuments\PROGETTO BASI APERTE 2018-2019\5. Classe IVC\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599"/>
            <a:ext cx="4502273" cy="33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ocuments\PROGETTO BASI APERTE 2018-2019\2. Le foto utilizzate\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488" y="839445"/>
            <a:ext cx="40640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855" y="3861048"/>
            <a:ext cx="4900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La nostra avventura continua:</a:t>
            </a:r>
          </a:p>
          <a:p>
            <a:pPr algn="ctr"/>
            <a:r>
              <a:rPr lang="it-IT" sz="4000" b="1" dirty="0">
                <a:solidFill>
                  <a:srgbClr val="0000CC"/>
                </a:solidFill>
              </a:rPr>
              <a:t>v</a:t>
            </a:r>
            <a:r>
              <a:rPr lang="it-IT" sz="4000" b="1" dirty="0" smtClean="0">
                <a:solidFill>
                  <a:srgbClr val="0000CC"/>
                </a:solidFill>
              </a:rPr>
              <a:t>erso la tagliata </a:t>
            </a:r>
            <a:r>
              <a:rPr lang="it-IT" sz="4000" b="1" dirty="0">
                <a:solidFill>
                  <a:srgbClr val="0000CC"/>
                </a:solidFill>
              </a:rPr>
              <a:t>etrusca del "Cavone"</a:t>
            </a:r>
          </a:p>
        </p:txBody>
      </p:sp>
    </p:spTree>
    <p:extLst>
      <p:ext uri="{BB962C8B-B14F-4D97-AF65-F5344CB8AC3E}">
        <p14:creationId xmlns:p14="http://schemas.microsoft.com/office/powerpoint/2010/main" val="14449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user\Documents\PROGETTO BASI APERTE 2018-2019\5. Classe IVC\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6" y="310379"/>
            <a:ext cx="4206367" cy="314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ocuments\PROGETTO BASI APERTE 2018-2019\5. Classe IVC\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764704"/>
            <a:ext cx="410648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710" y="3621144"/>
            <a:ext cx="46440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Lungo il nostro cammino abbiamo incontrato un tronco con i funghi ed un cespuglio in fiore.</a:t>
            </a:r>
            <a:endParaRPr lang="it-IT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ocuments\PROGETTO BASI APERTE 2018-2019\5. Classe IVC\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0" y="147075"/>
            <a:ext cx="5303572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ocuments\PROGETTO BASI APERTE 2018-2019\5. Classe IVC\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61" y="2765468"/>
            <a:ext cx="530357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574421" y="372749"/>
            <a:ext cx="3420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Un insieme di erbe: trifoglio, cardi e spighe</a:t>
            </a:r>
            <a:endParaRPr lang="it-IT" sz="4000" b="1" dirty="0">
              <a:solidFill>
                <a:srgbClr val="0000CC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4774" y="4219341"/>
            <a:ext cx="3024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Amina fa vedere un rametto di finocchiella.</a:t>
            </a:r>
          </a:p>
          <a:p>
            <a:pPr algn="ctr"/>
            <a:endParaRPr lang="it-IT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cuments\PROGETTO BASI APERTE 2018-2019\2. Le foto utilizzate\7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1368"/>
            <a:ext cx="723214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23246" y="4462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Ed ora, con Mario, tutti insieme alla scoperta della città antica</a:t>
            </a:r>
            <a:endParaRPr lang="it-IT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8157" y="116632"/>
            <a:ext cx="7808863" cy="1412242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La nostra avventura naturalistica inizia qui…</a:t>
            </a:r>
            <a:endParaRPr lang="it-IT" sz="44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pic>
        <p:nvPicPr>
          <p:cNvPr id="4098" name="Picture 2" descr="C:\Users\user\Documents\PROGETTO BASI APERTE 2018-2019\5. Classe IVC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7704857" cy="5068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9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cuments\PROGETTO BASI APERTE 2018-2019\2. Le foto utilizzate\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12" y="154672"/>
            <a:ext cx="4288821" cy="32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cuments\PROGETTO BASI APERTE 2018-2019\2. Le foto utilizzate\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" y="198970"/>
            <a:ext cx="4192382" cy="31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3515524"/>
            <a:ext cx="4660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00CC"/>
                </a:solidFill>
              </a:rPr>
              <a:t>Dopo una breve sosta entriamo nel cuore della città antica. </a:t>
            </a:r>
            <a:endParaRPr lang="it-IT" sz="3200" dirty="0">
              <a:solidFill>
                <a:srgbClr val="0000CC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6956" y="5301208"/>
            <a:ext cx="45066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dirty="0">
                <a:solidFill>
                  <a:srgbClr val="0000CC"/>
                </a:solidFill>
              </a:rPr>
              <a:t>Il palazzo ducale </a:t>
            </a:r>
            <a:endParaRPr lang="it-IT" sz="3600" dirty="0" smtClean="0">
              <a:solidFill>
                <a:srgbClr val="0000CC"/>
              </a:solidFill>
            </a:endParaRP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o </a:t>
            </a:r>
            <a:r>
              <a:rPr lang="it-IT" sz="3600" dirty="0">
                <a:solidFill>
                  <a:srgbClr val="0000CC"/>
                </a:solidFill>
              </a:rPr>
              <a:t>castello Orsini-Altieri</a:t>
            </a:r>
          </a:p>
        </p:txBody>
      </p:sp>
      <p:pic>
        <p:nvPicPr>
          <p:cNvPr id="2050" name="Picture 2" descr="C:\Users\user\Documents\PROGETTO BASI APERTE 2018-2019\2. Le foto utilizzate\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19" y="3501008"/>
            <a:ext cx="4291072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9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cuments\PROGETTO BASI APERTE 2018-2019\2. Le foto utilizzate\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1" y="404664"/>
            <a:ext cx="4839655" cy="36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9780" y="4203800"/>
            <a:ext cx="41646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0000CC"/>
                </a:solidFill>
              </a:rPr>
              <a:t>Chiesa di S. Rocco</a:t>
            </a:r>
          </a:p>
        </p:txBody>
      </p:sp>
      <p:pic>
        <p:nvPicPr>
          <p:cNvPr id="11267" name="Picture 3" descr="C:\Users\user\Documents\PROGETTO BASI APERTE 2018-2019\2. Le foto utilizzate\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84" y="188640"/>
            <a:ext cx="3944318" cy="528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59831" y="5445224"/>
            <a:ext cx="60916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CC"/>
                </a:solidFill>
              </a:rPr>
              <a:t>Resti del campanile della </a:t>
            </a:r>
            <a:endParaRPr lang="it-IT" sz="4000" b="1" dirty="0" smtClean="0">
              <a:solidFill>
                <a:srgbClr val="0000CC"/>
              </a:solidFill>
            </a:endParaRPr>
          </a:p>
          <a:p>
            <a:pPr algn="ctr"/>
            <a:r>
              <a:rPr lang="it-IT" sz="4000" b="1" dirty="0" smtClean="0">
                <a:solidFill>
                  <a:srgbClr val="0000CC"/>
                </a:solidFill>
              </a:rPr>
              <a:t>chiesa </a:t>
            </a:r>
            <a:r>
              <a:rPr lang="it-IT" sz="4000" b="1" dirty="0">
                <a:solidFill>
                  <a:srgbClr val="0000CC"/>
                </a:solidFill>
              </a:rPr>
              <a:t>di S. Maria Assunta</a:t>
            </a:r>
          </a:p>
        </p:txBody>
      </p:sp>
    </p:spTree>
    <p:extLst>
      <p:ext uri="{BB962C8B-B14F-4D97-AF65-F5344CB8AC3E}">
        <p14:creationId xmlns:p14="http://schemas.microsoft.com/office/powerpoint/2010/main" val="2037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cuments\PROGETTO BASI APERTE 2018-2019\2. Le foto utilizzate\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632848" cy="569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60230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CC"/>
                </a:solidFill>
              </a:rPr>
              <a:t>Fontana del Leone di Gian Lorenzo Bernini</a:t>
            </a:r>
          </a:p>
        </p:txBody>
      </p:sp>
    </p:spTree>
    <p:extLst>
      <p:ext uri="{BB962C8B-B14F-4D97-AF65-F5344CB8AC3E}">
        <p14:creationId xmlns:p14="http://schemas.microsoft.com/office/powerpoint/2010/main" val="26242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cuments\PROGETTO BASI APERTE 2018-2019\2. Le foto utilizzate\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28" y="477352"/>
            <a:ext cx="8196428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416858"/>
            <a:ext cx="8606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 smtClean="0">
                <a:solidFill>
                  <a:srgbClr val="0000CC"/>
                </a:solidFill>
              </a:rPr>
              <a:t>Convento </a:t>
            </a:r>
            <a:r>
              <a:rPr lang="it-IT" sz="5400" dirty="0">
                <a:solidFill>
                  <a:srgbClr val="0000CC"/>
                </a:solidFill>
              </a:rPr>
              <a:t>di S. </a:t>
            </a:r>
            <a:r>
              <a:rPr lang="it-IT" sz="5400" dirty="0" smtClean="0">
                <a:solidFill>
                  <a:srgbClr val="0000CC"/>
                </a:solidFill>
              </a:rPr>
              <a:t>Bonaventura</a:t>
            </a:r>
            <a:r>
              <a:rPr lang="it-IT" sz="5400" dirty="0" smtClean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3933056"/>
            <a:ext cx="54601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Copia della Fontana ottagonale </a:t>
            </a:r>
          </a:p>
          <a:p>
            <a:pPr algn="ctr"/>
            <a:r>
              <a:rPr lang="it-IT" sz="4000" dirty="0" smtClean="0">
                <a:solidFill>
                  <a:schemeClr val="bg1"/>
                </a:solidFill>
              </a:rPr>
              <a:t>(l’originale si trova nella Piazza del Municipio)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3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ocuments\PROGETTO BASI APERTE 2018-2019\5. Classe IVC\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7993"/>
            <a:ext cx="8390706" cy="626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414908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Dopo la grande camminata finalmente l’atteso pranzo!!!</a:t>
            </a:r>
            <a:endParaRPr lang="it-IT" sz="54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1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cuments\PROGETTO BASI APERTE 2018-2019\5. Classe IVC\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6003"/>
            <a:ext cx="4810125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823846" y="404664"/>
            <a:ext cx="27363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solidFill>
                  <a:srgbClr val="0000CC"/>
                </a:solidFill>
              </a:rPr>
              <a:t>Dopo questa bella avventura natura, pronti per il rientro a scuola.</a:t>
            </a:r>
            <a:endParaRPr lang="it-IT" sz="4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5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80498" y="288358"/>
            <a:ext cx="5463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CARTELLONE RICORDO DELLA </a:t>
            </a:r>
          </a:p>
          <a:p>
            <a:pPr algn="ctr"/>
            <a:r>
              <a:rPr lang="it-IT" sz="4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GITA A MONTERANO</a:t>
            </a:r>
            <a:endParaRPr lang="it-IT" sz="4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C:\Users\user\Documents\PROGETTO BASI APERTE 2018-2019\2. Le foto utilizzate\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901"/>
            <a:ext cx="3771501" cy="52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cuments\PROGETTO BASI APERTE 2018-2019\2. Le foto utilizzate\8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/>
          <a:stretch/>
        </p:blipFill>
        <p:spPr bwMode="auto">
          <a:xfrm>
            <a:off x="3786047" y="2551049"/>
            <a:ext cx="5364022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5046227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00CC"/>
                </a:solidFill>
              </a:rPr>
              <a:t>N</a:t>
            </a:r>
            <a:r>
              <a:rPr lang="it-IT" sz="3600" dirty="0" smtClean="0">
                <a:solidFill>
                  <a:srgbClr val="0000CC"/>
                </a:solidFill>
              </a:rPr>
              <a:t>elle pagine seguenti sono riportate le nostre risposte accompagnate </a:t>
            </a: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con riflessioni ed emozioni</a:t>
            </a:r>
            <a:endParaRPr lang="it-IT" sz="3600" dirty="0">
              <a:solidFill>
                <a:srgbClr val="0000CC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16632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</a:rPr>
              <a:t>INFINE OGNUNO DI NOI HA RISPOSTO ALLE SEGUENTI DOMANDE:</a:t>
            </a:r>
            <a:endParaRPr lang="it-IT" sz="3200" dirty="0">
              <a:solidFill>
                <a:srgbClr val="C00000"/>
              </a:solidFill>
            </a:endParaRPr>
          </a:p>
          <a:p>
            <a:pPr marL="514350" lvl="0" indent="-514350" algn="just">
              <a:buAutoNum type="arabicPeriod"/>
            </a:pPr>
            <a:r>
              <a:rPr lang="it-IT" sz="3200" dirty="0" smtClean="0">
                <a:solidFill>
                  <a:srgbClr val="0000CC"/>
                </a:solidFill>
              </a:rPr>
              <a:t>Perché </a:t>
            </a:r>
            <a:r>
              <a:rPr lang="it-IT" sz="3200" dirty="0">
                <a:solidFill>
                  <a:srgbClr val="0000CC"/>
                </a:solidFill>
              </a:rPr>
              <a:t>avete deciso di partecipare al progetto Basi </a:t>
            </a:r>
            <a:r>
              <a:rPr lang="it-IT" sz="3200" dirty="0" smtClean="0">
                <a:solidFill>
                  <a:srgbClr val="0000CC"/>
                </a:solidFill>
              </a:rPr>
              <a:t>Aperte?</a:t>
            </a:r>
          </a:p>
          <a:p>
            <a:pPr marL="514350" lvl="0" indent="-514350" algn="just">
              <a:buAutoNum type="arabicPeriod"/>
            </a:pPr>
            <a:r>
              <a:rPr lang="it-IT" sz="3200" dirty="0" smtClean="0">
                <a:solidFill>
                  <a:srgbClr val="0000CC"/>
                </a:solidFill>
              </a:rPr>
              <a:t>Che </a:t>
            </a:r>
            <a:r>
              <a:rPr lang="it-IT" sz="3200" dirty="0">
                <a:solidFill>
                  <a:srgbClr val="0000CC"/>
                </a:solidFill>
              </a:rPr>
              <a:t>cosa avete notato di diverso in questa esperienza rispetto ad altre </a:t>
            </a:r>
            <a:r>
              <a:rPr lang="it-IT" sz="3200" dirty="0" smtClean="0">
                <a:solidFill>
                  <a:srgbClr val="0000CC"/>
                </a:solidFill>
              </a:rPr>
              <a:t>uscite?</a:t>
            </a:r>
          </a:p>
          <a:p>
            <a:pPr marL="514350" lvl="0" indent="-514350" algn="just">
              <a:buAutoNum type="arabicPeriod"/>
            </a:pPr>
            <a:r>
              <a:rPr lang="it-IT" sz="3200" dirty="0" smtClean="0">
                <a:solidFill>
                  <a:srgbClr val="0000CC"/>
                </a:solidFill>
              </a:rPr>
              <a:t>Quale </a:t>
            </a:r>
            <a:r>
              <a:rPr lang="it-IT" sz="3200" dirty="0">
                <a:solidFill>
                  <a:srgbClr val="0000CC"/>
                </a:solidFill>
              </a:rPr>
              <a:t>è la cosa che ti è piaciuta di più in questo </a:t>
            </a:r>
            <a:r>
              <a:rPr lang="it-IT" sz="3200" dirty="0" smtClean="0">
                <a:solidFill>
                  <a:srgbClr val="0000CC"/>
                </a:solidFill>
              </a:rPr>
              <a:t>percorso?</a:t>
            </a:r>
          </a:p>
          <a:p>
            <a:pPr marL="514350" lvl="0" indent="-514350" algn="just">
              <a:buAutoNum type="arabicPeriod"/>
            </a:pPr>
            <a:r>
              <a:rPr lang="it-IT" sz="3200" dirty="0" smtClean="0">
                <a:solidFill>
                  <a:srgbClr val="0000CC"/>
                </a:solidFill>
              </a:rPr>
              <a:t>Per </a:t>
            </a:r>
            <a:r>
              <a:rPr lang="it-IT" sz="3200" dirty="0">
                <a:solidFill>
                  <a:srgbClr val="0000CC"/>
                </a:solidFill>
              </a:rPr>
              <a:t>te è stata </a:t>
            </a:r>
            <a:r>
              <a:rPr lang="it-IT" sz="3200" dirty="0" smtClean="0">
                <a:solidFill>
                  <a:srgbClr val="0000CC"/>
                </a:solidFill>
              </a:rPr>
              <a:t>stancante?</a:t>
            </a:r>
          </a:p>
          <a:p>
            <a:pPr marL="514350" lvl="0" indent="-514350" algn="just">
              <a:buAutoNum type="arabicPeriod"/>
            </a:pPr>
            <a:r>
              <a:rPr lang="it-IT" sz="3200" dirty="0" smtClean="0">
                <a:solidFill>
                  <a:srgbClr val="0000CC"/>
                </a:solidFill>
              </a:rPr>
              <a:t>Quali </a:t>
            </a:r>
            <a:r>
              <a:rPr lang="it-IT" sz="3200" dirty="0">
                <a:solidFill>
                  <a:srgbClr val="0000CC"/>
                </a:solidFill>
              </a:rPr>
              <a:t>sono state le tue emozioni?</a:t>
            </a:r>
          </a:p>
        </p:txBody>
      </p:sp>
    </p:spTree>
    <p:extLst>
      <p:ext uri="{BB962C8B-B14F-4D97-AF65-F5344CB8AC3E}">
        <p14:creationId xmlns:p14="http://schemas.microsoft.com/office/powerpoint/2010/main" val="7815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cuments\PROGETTO BASI APERTE 2018-2019\8. Le nostre emozioni\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111794" cy="5256024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cuments\PROGETTO BASI APERTE 2018-2019\8. Le nostre emozioni\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8" y="404664"/>
            <a:ext cx="4233032" cy="5256024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9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cuments\PROGETTO BASI APERTE 2018-2019\8. Le nostre emozioni\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3"/>
            <a:ext cx="4179199" cy="5760639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PROGETTO BASI APERTE 2018-2019\8. Le nostre emozioni\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2" y="260648"/>
            <a:ext cx="4129412" cy="5760640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3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21003" y="4486975"/>
            <a:ext cx="3684703" cy="2192556"/>
          </a:xfrm>
        </p:spPr>
        <p:txBody>
          <a:bodyPr/>
          <a:lstStyle/>
          <a:p>
            <a:pPr algn="ctr"/>
            <a:r>
              <a:rPr lang="it-IT" sz="3600" dirty="0" smtClean="0">
                <a:solidFill>
                  <a:srgbClr val="000099"/>
                </a:solidFill>
                <a:latin typeface="Algerian" panose="04020705040A02060702" pitchFamily="82" charset="0"/>
              </a:rPr>
              <a:t>UNA BREVE INTRODUZIONE sulla riserva</a:t>
            </a:r>
            <a:endParaRPr lang="it-IT" sz="3600" dirty="0">
              <a:solidFill>
                <a:srgbClr val="000099"/>
              </a:solidFill>
            </a:endParaRPr>
          </a:p>
        </p:txBody>
      </p:sp>
      <p:pic>
        <p:nvPicPr>
          <p:cNvPr id="5122" name="Picture 2" descr="C:\Users\user\Documents\PROGETTO BASI APERTE 2018-2019\3. Incontro con Sergio\mappa_tus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" y="94499"/>
            <a:ext cx="4914635" cy="438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39544" y="289093"/>
            <a:ext cx="41044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rgbClr val="0000CC"/>
                </a:solidFill>
              </a:rPr>
              <a:t>La Riserva Naturale Monterano, istituita nel 1988, tutela uno degli angoli più rappresentativi ed intatti della Tuscia Romana, </a:t>
            </a:r>
            <a:r>
              <a:rPr lang="it-IT" sz="3600" dirty="0" smtClean="0">
                <a:solidFill>
                  <a:srgbClr val="0000CC"/>
                </a:solidFill>
              </a:rPr>
              <a:t>tra </a:t>
            </a:r>
            <a:r>
              <a:rPr lang="it-IT" sz="3600" dirty="0">
                <a:solidFill>
                  <a:srgbClr val="0000CC"/>
                </a:solidFill>
              </a:rPr>
              <a:t>i Monti della Tolfa e i Monti Sabatini, tutelati </a:t>
            </a:r>
            <a:endParaRPr lang="it-IT" sz="3600" dirty="0" smtClean="0">
              <a:solidFill>
                <a:srgbClr val="0000CC"/>
              </a:solidFill>
            </a:endParaRPr>
          </a:p>
          <a:p>
            <a:pPr algn="ctr"/>
            <a:r>
              <a:rPr lang="it-IT" sz="3600" dirty="0" smtClean="0">
                <a:solidFill>
                  <a:srgbClr val="0000CC"/>
                </a:solidFill>
              </a:rPr>
              <a:t>da </a:t>
            </a:r>
            <a:r>
              <a:rPr lang="it-IT" sz="3600" dirty="0">
                <a:solidFill>
                  <a:srgbClr val="0000CC"/>
                </a:solidFill>
              </a:rPr>
              <a:t>un’altra area p</a:t>
            </a:r>
            <a:r>
              <a:rPr lang="it-IT" sz="3600" dirty="0" smtClean="0">
                <a:solidFill>
                  <a:srgbClr val="0000CC"/>
                </a:solidFill>
              </a:rPr>
              <a:t>rotetta</a:t>
            </a:r>
            <a:r>
              <a:rPr lang="it-IT" sz="3600" dirty="0">
                <a:solidFill>
                  <a:srgbClr val="0000CC"/>
                </a:solidFill>
              </a:rPr>
              <a:t>.</a:t>
            </a:r>
          </a:p>
          <a:p>
            <a:pPr algn="ctr"/>
            <a:endParaRPr lang="it-IT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ROGETTO BASI APERTE 2018-2019\8. Le nostre emozioni\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248472" cy="5832648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user\Documents\PROGETTO BASI APERTE 2018-2019\8. Le nostre emozioni\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" y="260648"/>
            <a:ext cx="4187200" cy="5832648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8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PROGETTO BASI APERTE 2018-2019\8. Le nostre emozioni\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416"/>
            <a:ext cx="4248472" cy="5264832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PROGETTO BASI APERTE 2018-2019\8. Le nostre emozioni\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57" y="1526349"/>
            <a:ext cx="4392488" cy="4968552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5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ocuments\PROGETTO BASI APERTE 2018-2019\8. Le nostre emozioni\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292725" cy="5058224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ocuments\PROGETTO BASI APERTE 2018-2019\8. Le nostre emozioni\1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86647" cy="5400600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PROGETTO BASI APERTE 2018-2019\8. Le nostre emozioni\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44" y="1196752"/>
            <a:ext cx="4264102" cy="5328000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ocuments\PROGETTO BASI APERTE 2018-2019\8. Le nostre emozioni\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20480" cy="5472608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PROGETTO BASI APERTE 2018-2019\8. Le nostre emozioni\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7" y="386426"/>
            <a:ext cx="4179107" cy="5662572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cuments\PROGETTO BASI APERTE 2018-2019\8. Le nostre emozioni\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00" y="836712"/>
            <a:ext cx="4327788" cy="5674408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3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PROGETTO BASI APERTE 2018-2019\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6" y="317908"/>
            <a:ext cx="4418439" cy="5760640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PROGETTO BASI APERTE 2018-2019\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37" y="807216"/>
            <a:ext cx="4031587" cy="5760640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6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cuments\PROGETTO BASI APERTE 2018-2019\8. Le nostre emozioni\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0" y="404664"/>
            <a:ext cx="4320480" cy="5472608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cuments\PROGETTO BASI APERTE 2018-2019\8. Le nostre emozioni\1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59" y="1268760"/>
            <a:ext cx="4209342" cy="5184576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4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ROGETTO BASI APERTE 2018-2019\8. Le nostre emozioni\2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9" y="260648"/>
            <a:ext cx="4011859" cy="5904656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PROGETTO BASI APERTE 2018-2019\8. Le nostre emozioni\2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628693"/>
            <a:ext cx="4515347" cy="5198704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1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ROGETTO BASI APERTE 2018-2019\8. Le nostre emozioni\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48" y="312225"/>
            <a:ext cx="4680000" cy="6285125"/>
          </a:xfrm>
          <a:prstGeom prst="rect">
            <a:avLst/>
          </a:prstGeom>
          <a:noFill/>
          <a:ln w="381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ole 5"/>
          <p:cNvSpPr/>
          <p:nvPr/>
        </p:nvSpPr>
        <p:spPr>
          <a:xfrm>
            <a:off x="107504" y="116632"/>
            <a:ext cx="1368152" cy="129614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7" name="Sole 6"/>
          <p:cNvSpPr/>
          <p:nvPr/>
        </p:nvSpPr>
        <p:spPr>
          <a:xfrm>
            <a:off x="7646211" y="5461849"/>
            <a:ext cx="1368152" cy="129614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03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PROGETTO BASI APERTE 2018-2019\Presentazione IVC\IMG_6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97" y="188640"/>
            <a:ext cx="8858624" cy="56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87624" y="5932655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0000CC"/>
                </a:solidFill>
              </a:rPr>
              <a:t>ANCORA  ALTRE  FOTO</a:t>
            </a:r>
            <a:endParaRPr lang="it-IT" sz="4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363" y="3999556"/>
            <a:ext cx="9108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0" dirty="0" smtClean="0">
                <a:solidFill>
                  <a:srgbClr val="000099"/>
                </a:solidFill>
              </a:rPr>
              <a:t>La Riserva Naturale oggi </a:t>
            </a:r>
            <a:r>
              <a:rPr lang="it-IT" sz="3600" dirty="0" smtClean="0">
                <a:solidFill>
                  <a:srgbClr val="000099"/>
                </a:solidFill>
              </a:rPr>
              <a:t>è </a:t>
            </a:r>
            <a:r>
              <a:rPr lang="it-IT" sz="3600" b="0" dirty="0" smtClean="0">
                <a:solidFill>
                  <a:srgbClr val="000099"/>
                </a:solidFill>
              </a:rPr>
              <a:t>meta di migliaia di visitatori provenienti da tutta Italia e dall’Europa che sono attratti dai suoi paesaggi naturali e dalle rovine dell’antica Monterano.</a:t>
            </a:r>
            <a:r>
              <a:rPr lang="it-IT" sz="3200" b="0" dirty="0" smtClean="0">
                <a:solidFill>
                  <a:srgbClr val="000099"/>
                </a:solidFill>
              </a:rPr>
              <a:t> </a:t>
            </a:r>
            <a:endParaRPr lang="it-IT" sz="3200" dirty="0">
              <a:solidFill>
                <a:srgbClr val="000099"/>
              </a:solidFill>
            </a:endParaRPr>
          </a:p>
        </p:txBody>
      </p:sp>
      <p:pic>
        <p:nvPicPr>
          <p:cNvPr id="6146" name="Picture 2" descr="C:\Users\user\Documents\PROGETTO BASI APERTE 2018-2019\5. Classe IVC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6" y="260648"/>
            <a:ext cx="4312632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147" name="Picture 3" descr="C:\Users\user\Documents\PROGETTO BASI APERTE 2018-2019\3. Incontro con Sergio\IMG_67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277273"/>
            <a:ext cx="4580357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026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9351" y="490490"/>
            <a:ext cx="50760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0" dirty="0" smtClean="0">
                <a:solidFill>
                  <a:srgbClr val="0000CC"/>
                </a:solidFill>
              </a:rPr>
              <a:t>Visitare la Riserva Naturale Monterano significa immergersi in un viaggio </a:t>
            </a:r>
          </a:p>
          <a:p>
            <a:pPr algn="ctr"/>
            <a:r>
              <a:rPr lang="it-IT" sz="3200" b="0" dirty="0" smtClean="0">
                <a:solidFill>
                  <a:srgbClr val="0000CC"/>
                </a:solidFill>
              </a:rPr>
              <a:t>nel tempo. Una visita </a:t>
            </a:r>
          </a:p>
          <a:p>
            <a:pPr algn="ctr"/>
            <a:r>
              <a:rPr lang="it-IT" sz="3200" b="0" dirty="0" smtClean="0">
                <a:solidFill>
                  <a:srgbClr val="0000CC"/>
                </a:solidFill>
              </a:rPr>
              <a:t>che va fatta prendendosi </a:t>
            </a:r>
          </a:p>
          <a:p>
            <a:pPr algn="ctr"/>
            <a:r>
              <a:rPr lang="it-IT" sz="3200" b="0" dirty="0" smtClean="0">
                <a:solidFill>
                  <a:srgbClr val="0000CC"/>
                </a:solidFill>
              </a:rPr>
              <a:t>il tempo dovuto, con calma, soffermandosi sugli spettacolari paesaggi ma anche su piccoli particolari.</a:t>
            </a:r>
          </a:p>
          <a:p>
            <a:pPr algn="ctr"/>
            <a:r>
              <a:rPr lang="it-IT" sz="3200" dirty="0" smtClean="0">
                <a:solidFill>
                  <a:srgbClr val="0000CC"/>
                </a:solidFill>
              </a:rPr>
              <a:t>Così abbiamo fatto anche noi con Sergio, Mario </a:t>
            </a:r>
          </a:p>
          <a:p>
            <a:pPr algn="ctr"/>
            <a:r>
              <a:rPr lang="it-IT" sz="3200" dirty="0" smtClean="0">
                <a:solidFill>
                  <a:srgbClr val="0000CC"/>
                </a:solidFill>
              </a:rPr>
              <a:t>e le nostre maestre.</a:t>
            </a:r>
            <a:endParaRPr lang="it-IT" sz="3200" dirty="0">
              <a:solidFill>
                <a:srgbClr val="0000CC"/>
              </a:solidFill>
            </a:endParaRPr>
          </a:p>
        </p:txBody>
      </p:sp>
      <p:pic>
        <p:nvPicPr>
          <p:cNvPr id="9218" name="Picture 2" descr="C:\Users\user\Documents\PROGETTO BASI APERTE 2018-2019\5. Classe IVC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70" y="246302"/>
            <a:ext cx="3486308" cy="32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cuments\PROGETTO BASI APERTE 2018-2019\5. Classe IVC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34" y="3717032"/>
            <a:ext cx="3900493" cy="29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257735"/>
            <a:ext cx="80648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PER QUESTA MERAVIGLIOSA ESPERIENA </a:t>
            </a:r>
          </a:p>
          <a:p>
            <a:pPr algn="ctr"/>
            <a:r>
              <a:rPr lang="it-IT" sz="60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UN GRAZIE DI CUORE ALLA NOSTRA </a:t>
            </a:r>
          </a:p>
          <a:p>
            <a:pPr algn="ctr"/>
            <a:r>
              <a:rPr lang="it-IT" sz="6000" dirty="0" smtClean="0">
                <a:solidFill>
                  <a:srgbClr val="0000CC"/>
                </a:solidFill>
                <a:latin typeface="Algerian" panose="04020705040A02060702" pitchFamily="82" charset="0"/>
              </a:rPr>
              <a:t>GUIDA SERGIO E ALL’AMICO MARIO</a:t>
            </a:r>
            <a:endParaRPr lang="it-IT" sz="6000" dirty="0">
              <a:solidFill>
                <a:srgbClr val="0000CC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Sole 3"/>
          <p:cNvSpPr/>
          <p:nvPr/>
        </p:nvSpPr>
        <p:spPr>
          <a:xfrm>
            <a:off x="107504" y="116632"/>
            <a:ext cx="1368152" cy="129614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6" name="Sole 5"/>
          <p:cNvSpPr/>
          <p:nvPr/>
        </p:nvSpPr>
        <p:spPr>
          <a:xfrm>
            <a:off x="7632340" y="5445224"/>
            <a:ext cx="1368152" cy="129614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081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le 2"/>
          <p:cNvSpPr/>
          <p:nvPr/>
        </p:nvSpPr>
        <p:spPr>
          <a:xfrm>
            <a:off x="90451" y="5622490"/>
            <a:ext cx="1152128" cy="115212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5" name="Ovale 4"/>
          <p:cNvSpPr/>
          <p:nvPr/>
        </p:nvSpPr>
        <p:spPr>
          <a:xfrm>
            <a:off x="268145" y="188640"/>
            <a:ext cx="8568952" cy="4752528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99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>
              <a:ln w="381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10552" y="476672"/>
            <a:ext cx="74059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dirty="0">
                <a:solidFill>
                  <a:srgbClr val="0000CC"/>
                </a:solidFill>
                <a:latin typeface="Algerian" panose="04020705040A02060702" pitchFamily="82" charset="0"/>
              </a:rPr>
              <a:t>Ci vediamo alla prossima </a:t>
            </a:r>
            <a:r>
              <a:rPr lang="it-IT" sz="7200" dirty="0" smtClean="0">
                <a:solidFill>
                  <a:srgbClr val="0000CC"/>
                </a:solidFill>
                <a:latin typeface="Algerian" panose="04020705040A02060702" pitchFamily="82" charset="0"/>
              </a:rPr>
              <a:t>avventura</a:t>
            </a:r>
          </a:p>
          <a:p>
            <a:pPr algn="ctr"/>
            <a:r>
              <a:rPr lang="it-IT" sz="4000" b="1" dirty="0">
                <a:ln w="11430"/>
                <a:solidFill>
                  <a:srgbClr val="C00000"/>
                </a:solidFill>
              </a:rPr>
              <a:t>Dalla IVC e le </a:t>
            </a:r>
            <a:r>
              <a:rPr lang="it-IT" sz="4000" b="1" dirty="0" smtClean="0">
                <a:ln w="11430"/>
                <a:solidFill>
                  <a:srgbClr val="C00000"/>
                </a:solidFill>
              </a:rPr>
              <a:t>Insegnanti</a:t>
            </a:r>
            <a:endParaRPr lang="it-IT" sz="6600" dirty="0">
              <a:solidFill>
                <a:srgbClr val="0000CC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619672" y="5075675"/>
            <a:ext cx="5976664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solidFill>
                  <a:srgbClr val="C00000"/>
                </a:solidFill>
                <a:latin typeface="+mj-lt"/>
              </a:rPr>
              <a:t>Djana </a:t>
            </a:r>
            <a:r>
              <a:rPr lang="it-IT" sz="5400" b="1" dirty="0">
                <a:ln w="11430"/>
                <a:solidFill>
                  <a:srgbClr val="C00000"/>
                </a:solidFill>
                <a:latin typeface="+mj-lt"/>
              </a:rPr>
              <a:t>Isufaj</a:t>
            </a:r>
          </a:p>
          <a:p>
            <a:pPr algn="ctr"/>
            <a:r>
              <a:rPr lang="it-IT" sz="5400" b="1" dirty="0">
                <a:ln w="11430"/>
                <a:solidFill>
                  <a:srgbClr val="C00000"/>
                </a:solidFill>
                <a:latin typeface="+mj-lt"/>
              </a:rPr>
              <a:t>Nicoletta Petrillo</a:t>
            </a:r>
          </a:p>
        </p:txBody>
      </p:sp>
      <p:sp>
        <p:nvSpPr>
          <p:cNvPr id="9" name="Sole 8"/>
          <p:cNvSpPr/>
          <p:nvPr/>
        </p:nvSpPr>
        <p:spPr>
          <a:xfrm>
            <a:off x="7882818" y="5622490"/>
            <a:ext cx="1152128" cy="115212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1937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PROGETTO BASI APERTE 2018-2019\2. Le foto utilizzate\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3640179" cy="27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528436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99"/>
                </a:solidFill>
              </a:rPr>
              <a:t>Dopo un ampliamento dei suoi confini nel 1993, copre poco più di 1.000 ettari di terreno, che custodiscono una grande varietà di ambienti ed una esuberante biodiversità.</a:t>
            </a:r>
            <a:endParaRPr lang="it-IT" sz="2800" b="1" dirty="0">
              <a:solidFill>
                <a:srgbClr val="000099"/>
              </a:solidFill>
            </a:endParaRPr>
          </a:p>
        </p:txBody>
      </p:sp>
      <p:pic>
        <p:nvPicPr>
          <p:cNvPr id="7170" name="Picture 2" descr="C:\Users\user\Documents\PROGETTO BASI APERTE 2018-2019\4. Classe VC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>
            <a:off x="3294210" y="116632"/>
            <a:ext cx="252965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cuments\PROGETTO BASI APERTE 2018-2019\4. Classe VC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0" y="116632"/>
            <a:ext cx="3133929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ocuments\PROGETTO BASI APERTE 2018-2019\4. Classe VC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38" y="116632"/>
            <a:ext cx="313392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ocuments\PROGETTO BASI APERTE 2018-2019\4. Classe VC\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00" y="2420888"/>
            <a:ext cx="3614870" cy="269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ocuments\PROGETTO BASI APERTE 2018-2019\4. Classe VC\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169" y="2454138"/>
            <a:ext cx="1995313" cy="26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oli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2473</TotalTime>
  <Words>847</Words>
  <Application>Microsoft Office PowerPoint</Application>
  <PresentationFormat>Presentazione su schermo (4:3)</PresentationFormat>
  <Paragraphs>155</Paragraphs>
  <Slides>82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3" baseType="lpstr">
      <vt:lpstr>Angoli</vt:lpstr>
      <vt:lpstr> ISTITUTO COMPRENSIVO  PIAZZA DE CUPIS - ROMA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nostra avventura naturalistica inizia qui…</vt:lpstr>
      <vt:lpstr>UNA BREVE INTRODUZIONE sulla riserva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154</cp:revision>
  <dcterms:created xsi:type="dcterms:W3CDTF">2019-05-12T09:10:46Z</dcterms:created>
  <dcterms:modified xsi:type="dcterms:W3CDTF">2019-05-29T19:40:38Z</dcterms:modified>
</cp:coreProperties>
</file>